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2"/>
  </p:notesMasterIdLst>
  <p:sldIdLst>
    <p:sldId id="412" r:id="rId3"/>
    <p:sldId id="518" r:id="rId4"/>
    <p:sldId id="517" r:id="rId5"/>
    <p:sldId id="259" r:id="rId6"/>
    <p:sldId id="471" r:id="rId7"/>
    <p:sldId id="468" r:id="rId8"/>
    <p:sldId id="258" r:id="rId9"/>
    <p:sldId id="519" r:id="rId10"/>
    <p:sldId id="512" r:id="rId11"/>
    <p:sldId id="521" r:id="rId12"/>
    <p:sldId id="520" r:id="rId13"/>
    <p:sldId id="263" r:id="rId14"/>
    <p:sldId id="523" r:id="rId15"/>
    <p:sldId id="262" r:id="rId16"/>
    <p:sldId id="522" r:id="rId17"/>
    <p:sldId id="501" r:id="rId18"/>
    <p:sldId id="482" r:id="rId19"/>
    <p:sldId id="487" r:id="rId20"/>
    <p:sldId id="497" r:id="rId21"/>
    <p:sldId id="499" r:id="rId22"/>
    <p:sldId id="508" r:id="rId23"/>
    <p:sldId id="293" r:id="rId24"/>
    <p:sldId id="509" r:id="rId25"/>
    <p:sldId id="295" r:id="rId26"/>
    <p:sldId id="276" r:id="rId27"/>
    <p:sldId id="299" r:id="rId28"/>
    <p:sldId id="513" r:id="rId29"/>
    <p:sldId id="516" r:id="rId30"/>
    <p:sldId id="515" r:id="rId3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2424"/>
    <a:srgbClr val="1010FF"/>
    <a:srgbClr val="7E00FF"/>
    <a:srgbClr val="0ECC0E"/>
    <a:srgbClr val="1C00FF"/>
    <a:srgbClr val="2100FF"/>
    <a:srgbClr val="08AC7D"/>
    <a:srgbClr val="2007BA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54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580179-2563-45F7-907D-139F764FB991}" type="datetimeFigureOut">
              <a:rPr lang="it-IT" smtClean="0"/>
              <a:t>15/06/2025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42611E-6602-4058-953D-65D23D2EA9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1721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339535-05AC-4DA8-9C8A-C4E8A85B1D22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3855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F3BB2-183F-FBAD-88C9-B300A049C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E1EA6E6-8454-DB48-CFC7-166BB430D1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0EF7C58-664D-3ED3-C331-58B21E0D42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7EB57AE-696F-E849-23A7-47813C369E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2611E-6602-4058-953D-65D23D2EA979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2754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2611E-6602-4058-953D-65D23D2EA979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75037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2611E-6602-4058-953D-65D23D2EA979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3801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A4C11-8B9A-4E36-BA76-0C4ACFFF9E51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16520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2611E-6602-4058-953D-65D23D2EA979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7396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2611E-6602-4058-953D-65D23D2EA979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8981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2611E-6602-4058-953D-65D23D2EA979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8295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2611E-6602-4058-953D-65D23D2EA97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2675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2611E-6602-4058-953D-65D23D2EA979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5985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2611E-6602-4058-953D-65D23D2EA979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098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2611E-6602-4058-953D-65D23D2EA979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75382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2611E-6602-4058-953D-65D23D2EA979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4745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2611E-6602-4058-953D-65D23D2EA979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2164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D6797-D8F7-4183-AA8A-F015F3DC30BC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15/06/2025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9B4A-90D4-451A-BBB4-D9A37E4C04A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066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D6797-D8F7-4183-AA8A-F015F3DC30BC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15/06/2025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9B4A-90D4-451A-BBB4-D9A37E4C04A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921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D6797-D8F7-4183-AA8A-F015F3DC30BC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15/06/2025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9B4A-90D4-451A-BBB4-D9A37E4C04A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047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40DC-6EBA-4645-AFDD-89EFD889D4CE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4331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23D6C-86BB-4A32-A4EB-D9AD49817D4F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13884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92DE-FC0B-4899-922C-5A14B886CF8C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053050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50443-839E-4DD2-B0A9-FA9C2464F9C1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33525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9F84C-C1A1-4415-B6F7-BE4A5E8D3520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572730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820C-A89B-4653-9BFA-96EE30FB1616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051169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34FF5-8A80-47F5-9D5B-4A9388097A93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77708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9F79-109F-4DAE-8895-482BBD584CBC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37298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D6797-D8F7-4183-AA8A-F015F3DC30BC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15/06/2025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9B4A-90D4-451A-BBB4-D9A37E4C04A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403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2091E-D285-44EA-8D77-D871A193236B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6486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8313E-D05D-43AA-9F41-FFBDF452D14F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92195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5A5F-2B31-4594-A870-75D38B08B725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55516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D6797-D8F7-4183-AA8A-F015F3DC30BC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15/06/2025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9B4A-90D4-451A-BBB4-D9A37E4C04A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467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D6797-D8F7-4183-AA8A-F015F3DC30BC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15/06/2025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9B4A-90D4-451A-BBB4-D9A37E4C04A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397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D6797-D8F7-4183-AA8A-F015F3DC30BC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15/06/2025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9B4A-90D4-451A-BBB4-D9A37E4C04A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278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D6797-D8F7-4183-AA8A-F015F3DC30BC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15/06/2025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9B4A-90D4-451A-BBB4-D9A37E4C04A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828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D6797-D8F7-4183-AA8A-F015F3DC30BC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15/06/2025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9B4A-90D4-451A-BBB4-D9A37E4C04A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501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D6797-D8F7-4183-AA8A-F015F3DC30BC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15/06/2025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9B4A-90D4-451A-BBB4-D9A37E4C04A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004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D6797-D8F7-4183-AA8A-F015F3DC30BC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15/06/2025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9B4A-90D4-451A-BBB4-D9A37E4C04A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903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D6797-D8F7-4183-AA8A-F015F3DC30BC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15/06/2025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9B4A-90D4-451A-BBB4-D9A37E4C04A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084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C85CC-19DC-474E-9CAD-F895D63FDCE5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28786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jp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jpg"/><Relationship Id="rId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88640"/>
            <a:ext cx="2758787" cy="17534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Introduzione al modulo: «Dalla Terra e dallo Spazio (Tema A)» Stage LNL 2025</a:t>
            </a:r>
            <a:b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Marco Cinausero, Stefania Canella, Antonio Dainelli e Alberto </a:t>
            </a:r>
            <a:r>
              <a:rPr lang="it-IT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Ruzzon</a:t>
            </a: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 </a:t>
            </a:r>
          </a:p>
          <a:p>
            <a:pPr algn="ctr"/>
            <a:r>
              <a:rPr lang="it-IT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Laboratori Nazionali di Legnaro </a:t>
            </a:r>
          </a:p>
          <a:p>
            <a:pPr algn="ctr"/>
            <a:r>
              <a:rPr lang="it-IT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www.lnl.infn.it</a:t>
            </a:r>
          </a:p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76631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4">
            <a:extLst>
              <a:ext uri="{FF2B5EF4-FFF2-40B4-BE49-F238E27FC236}">
                <a16:creationId xmlns:a16="http://schemas.microsoft.com/office/drawing/2014/main" id="{C264DC52-EF1E-5D66-6121-6E0CB7D12E15}"/>
              </a:ext>
            </a:extLst>
          </p:cNvPr>
          <p:cNvSpPr txBox="1">
            <a:spLocks/>
          </p:cNvSpPr>
          <p:nvPr/>
        </p:nvSpPr>
        <p:spPr>
          <a:xfrm>
            <a:off x="323850" y="279401"/>
            <a:ext cx="10515600" cy="6921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Radionuclidi Primordiali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50F9565-20A5-D039-4E9C-38C0A5869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121" y="1276959"/>
            <a:ext cx="10522838" cy="4961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EC05A763-4B30-9200-2D93-FC30BF197905}"/>
              </a:ext>
            </a:extLst>
          </p:cNvPr>
          <p:cNvSpPr/>
          <p:nvPr/>
        </p:nvSpPr>
        <p:spPr>
          <a:xfrm>
            <a:off x="1323975" y="5000625"/>
            <a:ext cx="1466850" cy="4667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2A05D8E9-1774-EDA0-3BCD-08AE467177B5}"/>
              </a:ext>
            </a:extLst>
          </p:cNvPr>
          <p:cNvSpPr/>
          <p:nvPr/>
        </p:nvSpPr>
        <p:spPr>
          <a:xfrm>
            <a:off x="1333500" y="5486400"/>
            <a:ext cx="1466850" cy="4667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BB0E0888-2105-F059-5F30-A4B0BB64736A}"/>
              </a:ext>
            </a:extLst>
          </p:cNvPr>
          <p:cNvSpPr/>
          <p:nvPr/>
        </p:nvSpPr>
        <p:spPr>
          <a:xfrm>
            <a:off x="904875" y="2419350"/>
            <a:ext cx="428625" cy="295275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59309740-57AA-1C9E-D684-B8E4BECD1030}"/>
              </a:ext>
            </a:extLst>
          </p:cNvPr>
          <p:cNvSpPr/>
          <p:nvPr/>
        </p:nvSpPr>
        <p:spPr>
          <a:xfrm>
            <a:off x="885825" y="3076575"/>
            <a:ext cx="428625" cy="295275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869690C5-AB32-D15A-3C4F-61BDAFDD29DD}"/>
              </a:ext>
            </a:extLst>
          </p:cNvPr>
          <p:cNvSpPr/>
          <p:nvPr/>
        </p:nvSpPr>
        <p:spPr>
          <a:xfrm>
            <a:off x="895350" y="3810000"/>
            <a:ext cx="428625" cy="295275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7ED115F0-2A5E-A7CC-1B64-112A4E78C5E3}"/>
              </a:ext>
            </a:extLst>
          </p:cNvPr>
          <p:cNvSpPr/>
          <p:nvPr/>
        </p:nvSpPr>
        <p:spPr>
          <a:xfrm>
            <a:off x="838200" y="5581650"/>
            <a:ext cx="428625" cy="295275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7637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4BABF80A-C741-2ADD-7E83-B150D8ACC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145350"/>
            <a:ext cx="8105775" cy="5463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8935B359-9B1E-22B3-10C9-7C910278D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6755" y="2483631"/>
            <a:ext cx="3090940" cy="2481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itolo 14">
            <a:extLst>
              <a:ext uri="{FF2B5EF4-FFF2-40B4-BE49-F238E27FC236}">
                <a16:creationId xmlns:a16="http://schemas.microsoft.com/office/drawing/2014/main" id="{9B03B015-ACCA-6714-DE94-72E6F1F21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79401"/>
            <a:ext cx="10515600" cy="692150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Radionuclidi Primordiali</a:t>
            </a:r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3B63C44C-9B50-C89C-658A-C9B801150FB2}"/>
              </a:ext>
            </a:extLst>
          </p:cNvPr>
          <p:cNvSpPr/>
          <p:nvPr/>
        </p:nvSpPr>
        <p:spPr>
          <a:xfrm>
            <a:off x="933450" y="3609974"/>
            <a:ext cx="876300" cy="5715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539AD844-F065-A976-3FBE-3B0510DF16D7}"/>
              </a:ext>
            </a:extLst>
          </p:cNvPr>
          <p:cNvSpPr/>
          <p:nvPr/>
        </p:nvSpPr>
        <p:spPr>
          <a:xfrm>
            <a:off x="3962400" y="3629024"/>
            <a:ext cx="876300" cy="571501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8B2A9D17-4453-95EF-EA82-57E29ACCBB90}"/>
              </a:ext>
            </a:extLst>
          </p:cNvPr>
          <p:cNvSpPr/>
          <p:nvPr/>
        </p:nvSpPr>
        <p:spPr>
          <a:xfrm>
            <a:off x="6067425" y="3629024"/>
            <a:ext cx="876300" cy="571501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7362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A4E9A5F-EB28-26FB-5E9F-56A5571D5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60" y="1606859"/>
            <a:ext cx="5041829" cy="4596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olo 14">
            <a:extLst>
              <a:ext uri="{FF2B5EF4-FFF2-40B4-BE49-F238E27FC236}">
                <a16:creationId xmlns:a16="http://schemas.microsoft.com/office/drawing/2014/main" id="{33A69560-6681-521D-BB5D-39E13BE98F04}"/>
              </a:ext>
            </a:extLst>
          </p:cNvPr>
          <p:cNvSpPr txBox="1">
            <a:spLocks/>
          </p:cNvSpPr>
          <p:nvPr/>
        </p:nvSpPr>
        <p:spPr>
          <a:xfrm>
            <a:off x="323850" y="279401"/>
            <a:ext cx="10515600" cy="6921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Radioattività degli alimenti</a:t>
            </a:r>
          </a:p>
        </p:txBody>
      </p:sp>
      <p:pic>
        <p:nvPicPr>
          <p:cNvPr id="3" name="Immagine 2" descr="Immagine che contiene Cibo naturale, frutto, prodotto, ananas&#10;&#10;Descrizione generata automaticamente">
            <a:extLst>
              <a:ext uri="{FF2B5EF4-FFF2-40B4-BE49-F238E27FC236}">
                <a16:creationId xmlns:a16="http://schemas.microsoft.com/office/drawing/2014/main" id="{B1751DBD-2479-5D14-3A5A-F5D7A87DC8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040" y="1247774"/>
            <a:ext cx="2746969" cy="2867025"/>
          </a:xfrm>
          <a:prstGeom prst="rect">
            <a:avLst/>
          </a:prstGeom>
        </p:spPr>
      </p:pic>
      <p:pic>
        <p:nvPicPr>
          <p:cNvPr id="4" name="Immagine 3" descr="Immagine che contiene bevanda, bicchiere di birra, Bicchieri, Bicchiere da pinta&#10;&#10;Descrizione generata automaticamente">
            <a:extLst>
              <a:ext uri="{FF2B5EF4-FFF2-40B4-BE49-F238E27FC236}">
                <a16:creationId xmlns:a16="http://schemas.microsoft.com/office/drawing/2014/main" id="{78AD8AAA-DA8F-9DCA-1FC2-CCD0ABA4BF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925" y="3933825"/>
            <a:ext cx="1764248" cy="2399262"/>
          </a:xfrm>
          <a:prstGeom prst="rect">
            <a:avLst/>
          </a:prstGeom>
        </p:spPr>
      </p:pic>
      <p:pic>
        <p:nvPicPr>
          <p:cNvPr id="7" name="Immagine 6" descr="Immagine che contiene Spuntino, cibo&#10;&#10;Il contenuto generato dall'IA potrebbe non essere corretto.">
            <a:extLst>
              <a:ext uri="{FF2B5EF4-FFF2-40B4-BE49-F238E27FC236}">
                <a16:creationId xmlns:a16="http://schemas.microsoft.com/office/drawing/2014/main" id="{2C85DC2D-4DC5-8C53-9CBE-D92E04D44B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475" y="3743324"/>
            <a:ext cx="2847975" cy="2847975"/>
          </a:xfrm>
          <a:prstGeom prst="rect">
            <a:avLst/>
          </a:prstGeom>
        </p:spPr>
      </p:pic>
      <p:pic>
        <p:nvPicPr>
          <p:cNvPr id="9" name="Immagine 8" descr="Immagine che contiene Cibo naturale, prodotto, Gruppo di alimenti, Alimenti biologici&#10;&#10;Il contenuto generato dall'IA potrebbe non essere corretto.">
            <a:extLst>
              <a:ext uri="{FF2B5EF4-FFF2-40B4-BE49-F238E27FC236}">
                <a16:creationId xmlns:a16="http://schemas.microsoft.com/office/drawing/2014/main" id="{EFA7FCF6-1CF2-9C26-022D-72ED78EA4C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196" y="1981200"/>
            <a:ext cx="3095380" cy="205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445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76FA00A-4D81-D0AD-8C02-869AC29A8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11" y="1733550"/>
            <a:ext cx="713789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magine 3" descr="Immagine che contiene clipart, simbolo, Elementi grafici, schizzo&#10;&#10;Il contenuto generato dall'IA potrebbe non essere corretto.">
            <a:extLst>
              <a:ext uri="{FF2B5EF4-FFF2-40B4-BE49-F238E27FC236}">
                <a16:creationId xmlns:a16="http://schemas.microsoft.com/office/drawing/2014/main" id="{18ABF77E-3B65-C044-E64E-7303DE56AC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475" y="1628775"/>
            <a:ext cx="4500563" cy="4000500"/>
          </a:xfrm>
          <a:prstGeom prst="rect">
            <a:avLst/>
          </a:prstGeom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F6E5288A-659C-657A-1A78-A9D872E0484E}"/>
              </a:ext>
            </a:extLst>
          </p:cNvPr>
          <p:cNvSpPr/>
          <p:nvPr/>
        </p:nvSpPr>
        <p:spPr>
          <a:xfrm>
            <a:off x="638176" y="3571875"/>
            <a:ext cx="6829424" cy="4286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2272A34F-B1EB-0FEC-3CA6-314FBEB127F0}"/>
              </a:ext>
            </a:extLst>
          </p:cNvPr>
          <p:cNvSpPr/>
          <p:nvPr/>
        </p:nvSpPr>
        <p:spPr>
          <a:xfrm>
            <a:off x="666751" y="4238625"/>
            <a:ext cx="6829424" cy="4286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olo 14">
            <a:extLst>
              <a:ext uri="{FF2B5EF4-FFF2-40B4-BE49-F238E27FC236}">
                <a16:creationId xmlns:a16="http://schemas.microsoft.com/office/drawing/2014/main" id="{8B206A6E-B81B-0599-7FEB-D4F733323D4B}"/>
              </a:ext>
            </a:extLst>
          </p:cNvPr>
          <p:cNvSpPr txBox="1">
            <a:spLocks/>
          </p:cNvSpPr>
          <p:nvPr/>
        </p:nvSpPr>
        <p:spPr>
          <a:xfrm>
            <a:off x="323850" y="279401"/>
            <a:ext cx="10515600" cy="6921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Radioattività del corpo umano</a:t>
            </a:r>
          </a:p>
        </p:txBody>
      </p:sp>
    </p:spTree>
    <p:extLst>
      <p:ext uri="{BB962C8B-B14F-4D97-AF65-F5344CB8AC3E}">
        <p14:creationId xmlns:p14="http://schemas.microsoft.com/office/powerpoint/2010/main" val="3654445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8980FD0-7545-4E8C-5E60-012916323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673" y="1274307"/>
            <a:ext cx="7274402" cy="5225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olo 14">
            <a:extLst>
              <a:ext uri="{FF2B5EF4-FFF2-40B4-BE49-F238E27FC236}">
                <a16:creationId xmlns:a16="http://schemas.microsoft.com/office/drawing/2014/main" id="{82FE982C-2121-890A-49B8-D0861CF3C16F}"/>
              </a:ext>
            </a:extLst>
          </p:cNvPr>
          <p:cNvSpPr txBox="1">
            <a:spLocks/>
          </p:cNvSpPr>
          <p:nvPr/>
        </p:nvSpPr>
        <p:spPr>
          <a:xfrm>
            <a:off x="323850" y="279401"/>
            <a:ext cx="10515600" cy="6921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Radionuclidi artificiali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7935F54-AC11-1924-DF6D-46B8A1AE7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138" y="4138263"/>
            <a:ext cx="3005138" cy="2124424"/>
          </a:xfrm>
          <a:prstGeom prst="rect">
            <a:avLst/>
          </a:prstGeom>
        </p:spPr>
      </p:pic>
      <p:pic>
        <p:nvPicPr>
          <p:cNvPr id="6" name="Immagine 5" descr="Immagine che contiene clipart, cartone animato, illustrazione, design&#10;&#10;Il contenuto generato dall'IA potrebbe non essere corretto.">
            <a:extLst>
              <a:ext uri="{FF2B5EF4-FFF2-40B4-BE49-F238E27FC236}">
                <a16:creationId xmlns:a16="http://schemas.microsoft.com/office/drawing/2014/main" id="{9DD16EA5-2A81-9F62-7CCE-5574105B61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264" y="1247775"/>
            <a:ext cx="2410685" cy="2410685"/>
          </a:xfrm>
          <a:prstGeom prst="rect">
            <a:avLst/>
          </a:prstGeom>
        </p:spPr>
      </p:pic>
      <p:pic>
        <p:nvPicPr>
          <p:cNvPr id="8" name="Immagine 7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DEADCBDA-5198-8847-947A-173D0BD609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150" y="1476375"/>
            <a:ext cx="1981200" cy="1981200"/>
          </a:xfrm>
          <a:prstGeom prst="rect">
            <a:avLst/>
          </a:prstGeom>
        </p:spPr>
      </p:pic>
      <p:sp>
        <p:nvSpPr>
          <p:cNvPr id="9" name="Ovale 8">
            <a:extLst>
              <a:ext uri="{FF2B5EF4-FFF2-40B4-BE49-F238E27FC236}">
                <a16:creationId xmlns:a16="http://schemas.microsoft.com/office/drawing/2014/main" id="{9F6B4A42-DD8E-F501-E283-F4ACBFA7EC3A}"/>
              </a:ext>
            </a:extLst>
          </p:cNvPr>
          <p:cNvSpPr/>
          <p:nvPr/>
        </p:nvSpPr>
        <p:spPr>
          <a:xfrm>
            <a:off x="657225" y="3076575"/>
            <a:ext cx="1228726" cy="4667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8CCFE54D-066F-44FC-66AD-0198BAF76F16}"/>
              </a:ext>
            </a:extLst>
          </p:cNvPr>
          <p:cNvSpPr/>
          <p:nvPr/>
        </p:nvSpPr>
        <p:spPr>
          <a:xfrm>
            <a:off x="638175" y="3905250"/>
            <a:ext cx="1228726" cy="4667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50F3E1A-2EEC-564F-7DE3-EB2184DC5D27}"/>
              </a:ext>
            </a:extLst>
          </p:cNvPr>
          <p:cNvSpPr txBox="1"/>
          <p:nvPr/>
        </p:nvSpPr>
        <p:spPr>
          <a:xfrm>
            <a:off x="866775" y="5924550"/>
            <a:ext cx="114300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Fluoro 18 </a:t>
            </a:r>
            <a:endParaRPr lang="it-IT" sz="1400" dirty="0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0D556060-3422-984D-A8E0-0C1AF35C4CF2}"/>
              </a:ext>
            </a:extLst>
          </p:cNvPr>
          <p:cNvSpPr/>
          <p:nvPr/>
        </p:nvSpPr>
        <p:spPr>
          <a:xfrm>
            <a:off x="762000" y="5848350"/>
            <a:ext cx="1228726" cy="4667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8846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C22A2-F0DC-E17C-605A-3793EBB7A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4">
            <a:extLst>
              <a:ext uri="{FF2B5EF4-FFF2-40B4-BE49-F238E27FC236}">
                <a16:creationId xmlns:a16="http://schemas.microsoft.com/office/drawing/2014/main" id="{46BB92A3-573F-2687-F5BB-880B712A7B7D}"/>
              </a:ext>
            </a:extLst>
          </p:cNvPr>
          <p:cNvSpPr txBox="1">
            <a:spLocks/>
          </p:cNvSpPr>
          <p:nvPr/>
        </p:nvSpPr>
        <p:spPr>
          <a:xfrm>
            <a:off x="323850" y="279401"/>
            <a:ext cx="10515600" cy="6921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Radionuclidi </a:t>
            </a:r>
            <a:r>
              <a:rPr kumimoji="0" lang="it-IT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cosmogenici</a:t>
            </a:r>
            <a:endParaRPr kumimoji="0" lang="it-IT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5D0B6BF-6B03-1E86-DE1E-7D03AD64A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945543"/>
            <a:ext cx="7275532" cy="3188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DE09590-7D6C-111E-7AFF-2A3C591440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" t="982" r="-744"/>
          <a:stretch>
            <a:fillRect/>
          </a:stretch>
        </p:blipFill>
        <p:spPr>
          <a:xfrm>
            <a:off x="7419974" y="669401"/>
            <a:ext cx="4524375" cy="5718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4955E5B4-47CE-189E-779D-16F6920B92C1}"/>
              </a:ext>
            </a:extLst>
          </p:cNvPr>
          <p:cNvSpPr/>
          <p:nvPr/>
        </p:nvSpPr>
        <p:spPr>
          <a:xfrm>
            <a:off x="419100" y="3267075"/>
            <a:ext cx="1228726" cy="4667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587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332039B1-D824-46FC-B65D-C1E091E58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324" y="747085"/>
            <a:ext cx="5145470" cy="5883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Immagine 24" descr="Immagine che contiene cerchio, spazio, vortice&#10;&#10;Descrizione generata automaticamente">
            <a:extLst>
              <a:ext uri="{FF2B5EF4-FFF2-40B4-BE49-F238E27FC236}">
                <a16:creationId xmlns:a16="http://schemas.microsoft.com/office/drawing/2014/main" id="{2F359563-74F6-4956-A5B1-E9F6B911D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756" y="1771650"/>
            <a:ext cx="1482594" cy="1482594"/>
          </a:xfrm>
          <a:prstGeom prst="rect">
            <a:avLst/>
          </a:prstGeom>
        </p:spPr>
      </p:pic>
      <p:pic>
        <p:nvPicPr>
          <p:cNvPr id="11" name="Immagine 10" descr="Immagine che contiene giocattolo, cartone animato, arte&#10;&#10;Descrizione generata automaticamente">
            <a:extLst>
              <a:ext uri="{FF2B5EF4-FFF2-40B4-BE49-F238E27FC236}">
                <a16:creationId xmlns:a16="http://schemas.microsoft.com/office/drawing/2014/main" id="{F4A3DD42-BFFD-3B3C-F1B6-25131F6EB8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183" y="4848224"/>
            <a:ext cx="1278119" cy="100423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B6EC5CE8-E06D-2765-BFC3-95B470954A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118" y="781050"/>
            <a:ext cx="4285007" cy="5881171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DF4914D-5291-E936-7693-20F58DD94CFB}"/>
              </a:ext>
            </a:extLst>
          </p:cNvPr>
          <p:cNvSpPr txBox="1"/>
          <p:nvPr/>
        </p:nvSpPr>
        <p:spPr>
          <a:xfrm>
            <a:off x="157758" y="115533"/>
            <a:ext cx="10815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200" dirty="0">
                <a:solidFill>
                  <a:prstClr val="white"/>
                </a:solidFill>
                <a:latin typeface="Britannic Bold" panose="020B0903060703020204" pitchFamily="34" charset="0"/>
              </a:rPr>
              <a:t>Radiazione naturale: dal Cosmo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DB68FA7-5465-AE1E-666E-614053433583}"/>
              </a:ext>
            </a:extLst>
          </p:cNvPr>
          <p:cNvSpPr txBox="1"/>
          <p:nvPr/>
        </p:nvSpPr>
        <p:spPr>
          <a:xfrm>
            <a:off x="1323975" y="5643860"/>
            <a:ext cx="40767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000" dirty="0">
                <a:solidFill>
                  <a:srgbClr val="FFFF00"/>
                </a:solidFill>
              </a:rPr>
              <a:t>Protoni (90%)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000" dirty="0">
                <a:solidFill>
                  <a:srgbClr val="FFFF00"/>
                </a:solidFill>
              </a:rPr>
              <a:t>Nuclei di elio (9%)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000" dirty="0">
                <a:solidFill>
                  <a:srgbClr val="FFFF00"/>
                </a:solidFill>
              </a:rPr>
              <a:t>Elettroni e raggi gamma (1%)</a:t>
            </a:r>
          </a:p>
        </p:txBody>
      </p:sp>
      <p:sp>
        <p:nvSpPr>
          <p:cNvPr id="21" name="Freccia circolare a sinistra 20">
            <a:extLst>
              <a:ext uri="{FF2B5EF4-FFF2-40B4-BE49-F238E27FC236}">
                <a16:creationId xmlns:a16="http://schemas.microsoft.com/office/drawing/2014/main" id="{F7BFB1B5-0E17-C51A-DEBE-A9E6A5F38CFC}"/>
              </a:ext>
            </a:extLst>
          </p:cNvPr>
          <p:cNvSpPr/>
          <p:nvPr/>
        </p:nvSpPr>
        <p:spPr>
          <a:xfrm flipH="1">
            <a:off x="361950" y="1038225"/>
            <a:ext cx="923926" cy="5248275"/>
          </a:xfrm>
          <a:prstGeom prst="curvedLeftArrow">
            <a:avLst>
              <a:gd name="adj1" fmla="val 22905"/>
              <a:gd name="adj2" fmla="val 45843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23" name="Immagine 22" descr="Immagine che contiene giallo, cerchio, Ambra, Policromia&#10;&#10;Descrizione generata automaticamente">
            <a:extLst>
              <a:ext uri="{FF2B5EF4-FFF2-40B4-BE49-F238E27FC236}">
                <a16:creationId xmlns:a16="http://schemas.microsoft.com/office/drawing/2014/main" id="{EA4402FA-B92A-9F0B-71C0-1B7DC0810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6" y="1866899"/>
            <a:ext cx="476249" cy="476249"/>
          </a:xfrm>
          <a:prstGeom prst="rect">
            <a:avLst/>
          </a:prstGeom>
        </p:spPr>
      </p:pic>
      <p:pic>
        <p:nvPicPr>
          <p:cNvPr id="29" name="Immagine 28" descr="Immagine che contiene spazio, Universo, galassia, Spazio esterno&#10;&#10;Descrizione generata automaticamente">
            <a:extLst>
              <a:ext uri="{FF2B5EF4-FFF2-40B4-BE49-F238E27FC236}">
                <a16:creationId xmlns:a16="http://schemas.microsoft.com/office/drawing/2014/main" id="{B376DA2F-4B7F-57BD-D175-0C746B35BA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688" y="2028825"/>
            <a:ext cx="1747757" cy="1847849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691154FC-BD31-F8A1-6BC8-094B66E9CC77}"/>
              </a:ext>
            </a:extLst>
          </p:cNvPr>
          <p:cNvSpPr txBox="1"/>
          <p:nvPr/>
        </p:nvSpPr>
        <p:spPr>
          <a:xfrm>
            <a:off x="8382000" y="5505450"/>
            <a:ext cx="962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LHC</a:t>
            </a:r>
          </a:p>
        </p:txBody>
      </p:sp>
      <p:sp>
        <p:nvSpPr>
          <p:cNvPr id="31" name="Freccia a destra 30">
            <a:extLst>
              <a:ext uri="{FF2B5EF4-FFF2-40B4-BE49-F238E27FC236}">
                <a16:creationId xmlns:a16="http://schemas.microsoft.com/office/drawing/2014/main" id="{FA451310-1893-22E7-E5C4-08394E94D339}"/>
              </a:ext>
            </a:extLst>
          </p:cNvPr>
          <p:cNvSpPr/>
          <p:nvPr/>
        </p:nvSpPr>
        <p:spPr>
          <a:xfrm>
            <a:off x="5276850" y="3219450"/>
            <a:ext cx="1276350" cy="8001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E0A35039-F27A-0593-EBD6-9D5D0A3CD9E1}"/>
              </a:ext>
            </a:extLst>
          </p:cNvPr>
          <p:cNvSpPr/>
          <p:nvPr/>
        </p:nvSpPr>
        <p:spPr>
          <a:xfrm>
            <a:off x="6693073" y="6259447"/>
            <a:ext cx="2193751" cy="382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1eV = 1,6022×10</a:t>
            </a:r>
            <a:r>
              <a:rPr lang="it-IT" baseline="30000" dirty="0"/>
              <a:t>-19</a:t>
            </a:r>
            <a:r>
              <a:rPr lang="it-IT" dirty="0"/>
              <a:t> J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28325198-F2D0-9632-AEC0-B20968C9A13D}"/>
              </a:ext>
            </a:extLst>
          </p:cNvPr>
          <p:cNvSpPr txBox="1"/>
          <p:nvPr/>
        </p:nvSpPr>
        <p:spPr>
          <a:xfrm>
            <a:off x="7686675" y="1952625"/>
            <a:ext cx="771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Sole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48590A3A-1C98-1400-837A-0B395720106F}"/>
              </a:ext>
            </a:extLst>
          </p:cNvPr>
          <p:cNvSpPr txBox="1"/>
          <p:nvPr/>
        </p:nvSpPr>
        <p:spPr>
          <a:xfrm>
            <a:off x="8334375" y="3057525"/>
            <a:ext cx="1095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dalla Galassia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BAFC8B40-4653-83BE-2370-CBDE2418A298}"/>
              </a:ext>
            </a:extLst>
          </p:cNvPr>
          <p:cNvSpPr txBox="1"/>
          <p:nvPr/>
        </p:nvSpPr>
        <p:spPr>
          <a:xfrm>
            <a:off x="10287000" y="1952625"/>
            <a:ext cx="11620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Extra-galattici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9623F07-4B79-B0FD-AE70-5A1A5AAF0D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82175" y="5385553"/>
            <a:ext cx="1057275" cy="224671"/>
          </a:xfrm>
          <a:prstGeom prst="rect">
            <a:avLst/>
          </a:prstGeom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8F13D894-33AC-CE74-474D-B2EEB2D24B22}"/>
              </a:ext>
            </a:extLst>
          </p:cNvPr>
          <p:cNvCxnSpPr/>
          <p:nvPr/>
        </p:nvCxnSpPr>
        <p:spPr>
          <a:xfrm>
            <a:off x="10315575" y="5619750"/>
            <a:ext cx="0" cy="2190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 descr="Immagine che contiene cartone animato, clipart, Cartoni animati, illustrazione&#10;&#10;Descrizione generata automaticamente">
            <a:extLst>
              <a:ext uri="{FF2B5EF4-FFF2-40B4-BE49-F238E27FC236}">
                <a16:creationId xmlns:a16="http://schemas.microsoft.com/office/drawing/2014/main" id="{FE129291-C3A1-3F3D-44FB-2F6F266D4A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889" y="5581650"/>
            <a:ext cx="1483228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8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2" grpId="0"/>
      <p:bldP spid="33" grpId="0"/>
      <p:bldP spid="34" grpId="0"/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ccia a destra 9"/>
          <p:cNvSpPr/>
          <p:nvPr/>
        </p:nvSpPr>
        <p:spPr>
          <a:xfrm>
            <a:off x="3555876" y="5245073"/>
            <a:ext cx="1964752" cy="815875"/>
          </a:xfrm>
          <a:prstGeom prst="rightArrow">
            <a:avLst/>
          </a:prstGeom>
          <a:solidFill>
            <a:srgbClr val="576F41"/>
          </a:solidFill>
          <a:ln>
            <a:solidFill>
              <a:srgbClr val="576F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ccia a destra 8"/>
          <p:cNvSpPr/>
          <p:nvPr/>
        </p:nvSpPr>
        <p:spPr>
          <a:xfrm>
            <a:off x="3567250" y="4246504"/>
            <a:ext cx="1964752" cy="815875"/>
          </a:xfrm>
          <a:prstGeom prst="rightArrow">
            <a:avLst/>
          </a:prstGeom>
          <a:solidFill>
            <a:srgbClr val="FF8001"/>
          </a:solidFill>
          <a:ln>
            <a:solidFill>
              <a:srgbClr val="FF8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ccia a destra 4"/>
          <p:cNvSpPr/>
          <p:nvPr/>
        </p:nvSpPr>
        <p:spPr>
          <a:xfrm>
            <a:off x="3564978" y="3316176"/>
            <a:ext cx="1964752" cy="8158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8948530" cy="636724"/>
          </a:xfrm>
        </p:spPr>
        <p:txBody>
          <a:bodyPr>
            <a:normAutofit/>
          </a:bodyPr>
          <a:lstStyle/>
          <a:p>
            <a:pPr algn="l"/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Calibri Light" panose="020F0302020204030204" pitchFamily="34" charset="0"/>
              </a:rPr>
              <a:t>L’Interazione Radiazione - Materia</a:t>
            </a:r>
          </a:p>
        </p:txBody>
      </p:sp>
      <p:pic>
        <p:nvPicPr>
          <p:cNvPr id="148" name="Immagine 1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979" y="3144448"/>
            <a:ext cx="5501197" cy="3596920"/>
          </a:xfrm>
          <a:prstGeom prst="rect">
            <a:avLst/>
          </a:prstGeom>
        </p:spPr>
      </p:pic>
      <p:sp>
        <p:nvSpPr>
          <p:cNvPr id="149" name="Segnaposto contenuto 2"/>
          <p:cNvSpPr txBox="1">
            <a:spLocks/>
          </p:cNvSpPr>
          <p:nvPr/>
        </p:nvSpPr>
        <p:spPr>
          <a:xfrm>
            <a:off x="268516" y="3493457"/>
            <a:ext cx="3144064" cy="24009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Ionizzazione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80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Processi Elettromagnetici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(Effetto Fotoelettrico, Effetto Compton, Creazione di coppie)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576F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Collisioni Nucleari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Processi di Cattura.</a:t>
            </a:r>
          </a:p>
        </p:txBody>
      </p:sp>
      <p:sp>
        <p:nvSpPr>
          <p:cNvPr id="150" name="Segnaposto contenuto 2"/>
          <p:cNvSpPr txBox="1">
            <a:spLocks/>
          </p:cNvSpPr>
          <p:nvPr/>
        </p:nvSpPr>
        <p:spPr>
          <a:xfrm>
            <a:off x="9068207" y="3515229"/>
            <a:ext cx="2760939" cy="22129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Gli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assorbitori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sono tipicamente: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Gas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Solidi Cristallini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Materiali Organici o Plastici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983432" y="714985"/>
            <a:ext cx="10391436" cy="22467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Radiazioni direttamente ionizzanti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producono coppie di ioni come conseguenza di successive interazioni con gli atomi e le molecole del materiale cedendo gradualmente la loro energia fino ad arrestarsi completamente.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Radiazioni indirettamente ionizzanti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Cedono la loro energia in una o poche interazioni che danno luogo alla produzione di particelle cariche, che causano la ionizzazione degli atomi del mezzo. </a:t>
            </a:r>
          </a:p>
        </p:txBody>
      </p:sp>
    </p:spTree>
    <p:extLst>
      <p:ext uri="{BB962C8B-B14F-4D97-AF65-F5344CB8AC3E}">
        <p14:creationId xmlns:p14="http://schemas.microsoft.com/office/powerpoint/2010/main" val="1974728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99798" y="252180"/>
            <a:ext cx="8948530" cy="63672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j-ea"/>
                <a:cs typeface="Calibri Light" panose="020F0302020204030204" pitchFamily="34" charset="0"/>
              </a:rPr>
              <a:t>Interazione dei fotoni (raggi 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anose="05050102010706020507" pitchFamily="18" charset="2"/>
                <a:ea typeface="+mj-ea"/>
                <a:cs typeface="Calibri Light" panose="020F0302020204030204" pitchFamily="34" charset="0"/>
              </a:rPr>
              <a:t>g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j-ea"/>
                <a:cs typeface="Calibri Light" panose="020F0302020204030204" pitchFamily="34" charset="0"/>
              </a:rPr>
              <a:t>) </a:t>
            </a:r>
          </a:p>
        </p:txBody>
      </p:sp>
      <p:grpSp>
        <p:nvGrpSpPr>
          <p:cNvPr id="9" name="Gruppo 8"/>
          <p:cNvGrpSpPr/>
          <p:nvPr/>
        </p:nvGrpSpPr>
        <p:grpSpPr>
          <a:xfrm>
            <a:off x="335360" y="1052736"/>
            <a:ext cx="3456384" cy="5529772"/>
            <a:chOff x="335360" y="1052736"/>
            <a:chExt cx="3456384" cy="5529772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8" name="Rettangolo 7"/>
            <p:cNvSpPr/>
            <p:nvPr/>
          </p:nvSpPr>
          <p:spPr>
            <a:xfrm>
              <a:off x="335360" y="1052736"/>
              <a:ext cx="3456384" cy="55297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7368" y="1124744"/>
              <a:ext cx="3312368" cy="5457764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</p:pic>
      </p:grpSp>
      <p:sp>
        <p:nvSpPr>
          <p:cNvPr id="11" name="CasellaDiTesto 10"/>
          <p:cNvSpPr txBox="1"/>
          <p:nvPr/>
        </p:nvSpPr>
        <p:spPr>
          <a:xfrm>
            <a:off x="4284404" y="1815646"/>
            <a:ext cx="2371328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Effetto Fotoelettrico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4233483" y="3437411"/>
            <a:ext cx="2016224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Effetto Compton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4284404" y="5229200"/>
            <a:ext cx="252028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Produzione di coppia</a:t>
            </a:r>
          </a:p>
        </p:txBody>
      </p:sp>
      <p:sp>
        <p:nvSpPr>
          <p:cNvPr id="14" name="Freccia a destra 13"/>
          <p:cNvSpPr/>
          <p:nvPr/>
        </p:nvSpPr>
        <p:spPr>
          <a:xfrm rot="10800000">
            <a:off x="3492317" y="5168692"/>
            <a:ext cx="681070" cy="490348"/>
          </a:xfrm>
          <a:prstGeom prst="rightArrow">
            <a:avLst/>
          </a:prstGeom>
          <a:ln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ccia a destra 14"/>
          <p:cNvSpPr/>
          <p:nvPr/>
        </p:nvSpPr>
        <p:spPr>
          <a:xfrm rot="10800000">
            <a:off x="3455927" y="3376903"/>
            <a:ext cx="681070" cy="490348"/>
          </a:xfrm>
          <a:prstGeom prst="rightArrow">
            <a:avLst/>
          </a:prstGeom>
          <a:ln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ccia a destra 15"/>
          <p:cNvSpPr/>
          <p:nvPr/>
        </p:nvSpPr>
        <p:spPr>
          <a:xfrm rot="10800000">
            <a:off x="3490218" y="1755138"/>
            <a:ext cx="681070" cy="490348"/>
          </a:xfrm>
          <a:prstGeom prst="rightArrow">
            <a:avLst/>
          </a:prstGeom>
          <a:ln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9479" y="377737"/>
            <a:ext cx="4682134" cy="620626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6395239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">
            <a:extLst>
              <a:ext uri="{FF2B5EF4-FFF2-40B4-BE49-F238E27FC236}">
                <a16:creationId xmlns:a16="http://schemas.microsoft.com/office/drawing/2014/main" id="{11798B77-AE9F-BFD5-1EB7-6764252D1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52400"/>
            <a:ext cx="11487150" cy="709613"/>
          </a:xfrm>
        </p:spPr>
        <p:txBody>
          <a:bodyPr>
            <a:normAutofit/>
          </a:bodyPr>
          <a:lstStyle/>
          <a:p>
            <a:pPr algn="l"/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Misura dell’energia depositata dalle radiazioni (I)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9FB8231A-7896-C521-ECC7-7CDEB0E75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8913" y="1198961"/>
            <a:ext cx="4071608" cy="44017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E33694CD-0016-A74C-5428-999D3C5B91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7844"/>
          <a:stretch/>
        </p:blipFill>
        <p:spPr>
          <a:xfrm>
            <a:off x="533036" y="1177952"/>
            <a:ext cx="6886939" cy="22922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Immagine 21" descr="Immagine che contiene Dispositivo di output, Dispositivo elettronico, Attrezzatura per ufficio, monitor&#10;&#10;Descrizione generata automaticamente">
            <a:extLst>
              <a:ext uri="{FF2B5EF4-FFF2-40B4-BE49-F238E27FC236}">
                <a16:creationId xmlns:a16="http://schemas.microsoft.com/office/drawing/2014/main" id="{F08094A7-7D1C-E211-F5C6-02B29F46E5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300" y="2619375"/>
            <a:ext cx="1093013" cy="781049"/>
          </a:xfrm>
          <a:prstGeom prst="rect">
            <a:avLst/>
          </a:prstGeom>
        </p:spPr>
      </p:pic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3321F340-3AC3-9EB0-5A9B-D6B5BB0E6A88}"/>
              </a:ext>
            </a:extLst>
          </p:cNvPr>
          <p:cNvCxnSpPr/>
          <p:nvPr/>
        </p:nvCxnSpPr>
        <p:spPr>
          <a:xfrm>
            <a:off x="6934200" y="2428875"/>
            <a:ext cx="0" cy="2000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magine 24">
            <a:extLst>
              <a:ext uri="{FF2B5EF4-FFF2-40B4-BE49-F238E27FC236}">
                <a16:creationId xmlns:a16="http://schemas.microsoft.com/office/drawing/2014/main" id="{5192ECA9-BC78-1190-D911-4D0835C4943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1777" b="17111"/>
          <a:stretch/>
        </p:blipFill>
        <p:spPr>
          <a:xfrm>
            <a:off x="3019425" y="3562350"/>
            <a:ext cx="4429125" cy="20300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F13B4D3B-8917-249C-1BD1-F1F375715E4B}"/>
              </a:ext>
            </a:extLst>
          </p:cNvPr>
          <p:cNvSpPr txBox="1"/>
          <p:nvPr/>
        </p:nvSpPr>
        <p:spPr>
          <a:xfrm>
            <a:off x="2457451" y="2952750"/>
            <a:ext cx="685800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HV</a:t>
            </a:r>
          </a:p>
        </p:txBody>
      </p:sp>
      <p:cxnSp>
        <p:nvCxnSpPr>
          <p:cNvPr id="33" name="Connettore a gomito 32">
            <a:extLst>
              <a:ext uri="{FF2B5EF4-FFF2-40B4-BE49-F238E27FC236}">
                <a16:creationId xmlns:a16="http://schemas.microsoft.com/office/drawing/2014/main" id="{8E5DA765-46F6-B9C2-EF2F-EAA98EDC4D0E}"/>
              </a:ext>
            </a:extLst>
          </p:cNvPr>
          <p:cNvCxnSpPr>
            <a:cxnSpLocks/>
          </p:cNvCxnSpPr>
          <p:nvPr/>
        </p:nvCxnSpPr>
        <p:spPr>
          <a:xfrm rot="16200000" flipH="1">
            <a:off x="2371725" y="2505075"/>
            <a:ext cx="609600" cy="304800"/>
          </a:xfrm>
          <a:prstGeom prst="bentConnector3">
            <a:avLst>
              <a:gd name="adj1" fmla="val 3125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egnaposto contenuto 11">
            <a:extLst>
              <a:ext uri="{FF2B5EF4-FFF2-40B4-BE49-F238E27FC236}">
                <a16:creationId xmlns:a16="http://schemas.microsoft.com/office/drawing/2014/main" id="{5A555096-4885-92E8-DBBE-46966EC7C538}"/>
              </a:ext>
            </a:extLst>
          </p:cNvPr>
          <p:cNvSpPr txBox="1">
            <a:spLocks/>
          </p:cNvSpPr>
          <p:nvPr/>
        </p:nvSpPr>
        <p:spPr>
          <a:xfrm>
            <a:off x="142708" y="5726517"/>
            <a:ext cx="11668292" cy="888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it-IT" sz="2000" dirty="0"/>
              <a:t>A seconda dell’ampiezza del segnale, l’ ADC associa un canale più o meno alto nello spettro di energia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000" dirty="0"/>
              <a:t>A seconda della frequenza di conteggio (quante particelle sono arrivate), il canale è più o meno popolato</a:t>
            </a:r>
          </a:p>
        </p:txBody>
      </p:sp>
    </p:spTree>
    <p:extLst>
      <p:ext uri="{BB962C8B-B14F-4D97-AF65-F5344CB8AC3E}">
        <p14:creationId xmlns:p14="http://schemas.microsoft.com/office/powerpoint/2010/main" val="4055010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ECE736D4-5A1C-957F-0B31-1998E0AF8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238125"/>
            <a:ext cx="10515600" cy="833438"/>
          </a:xfrm>
        </p:spPr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La radioattività naturale: cenni storici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097F9F0-716C-9AD9-38B0-C3E53A8F73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12"/>
          <a:stretch>
            <a:fillRect/>
          </a:stretch>
        </p:blipFill>
        <p:spPr>
          <a:xfrm>
            <a:off x="527132" y="1152525"/>
            <a:ext cx="10906253" cy="5486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48581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65B2D-EC16-2A74-D04B-259E7C24B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">
            <a:extLst>
              <a:ext uri="{FF2B5EF4-FFF2-40B4-BE49-F238E27FC236}">
                <a16:creationId xmlns:a16="http://schemas.microsoft.com/office/drawing/2014/main" id="{8DF4988C-B309-00D3-75DB-F89890F53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52400"/>
            <a:ext cx="11487150" cy="709613"/>
          </a:xfrm>
        </p:spPr>
        <p:txBody>
          <a:bodyPr>
            <a:normAutofit/>
          </a:bodyPr>
          <a:lstStyle/>
          <a:p>
            <a:pPr algn="l"/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Misura dell’energia depositata dalle radiazioni (II)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C7A5CCE-403C-5B76-E1CA-915D6AC21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04" y="1190569"/>
            <a:ext cx="7050654" cy="22670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94C7DDA-E0D7-98E8-0415-E0CF0FC0B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99" y="3562301"/>
            <a:ext cx="7013701" cy="27361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magine 6" descr="Immagine che contiene testo, elettronica, Dispositivo elettronico, Hardware del computer&#10;&#10;Descrizione generata automaticamente">
            <a:extLst>
              <a:ext uri="{FF2B5EF4-FFF2-40B4-BE49-F238E27FC236}">
                <a16:creationId xmlns:a16="http://schemas.microsoft.com/office/drawing/2014/main" id="{3F7C86C6-516D-B460-743B-CFF0F78791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386" y="1194449"/>
            <a:ext cx="4012189" cy="2263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FFC6C31-0F03-ED0D-3F92-F477B6E01BCE}"/>
              </a:ext>
            </a:extLst>
          </p:cNvPr>
          <p:cNvSpPr txBox="1"/>
          <p:nvPr/>
        </p:nvSpPr>
        <p:spPr>
          <a:xfrm>
            <a:off x="3762375" y="3724275"/>
            <a:ext cx="34671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Campionamento del segnale</a:t>
            </a:r>
          </a:p>
        </p:txBody>
      </p:sp>
      <p:sp>
        <p:nvSpPr>
          <p:cNvPr id="9" name="Segnaposto contenuto 11">
            <a:extLst>
              <a:ext uri="{FF2B5EF4-FFF2-40B4-BE49-F238E27FC236}">
                <a16:creationId xmlns:a16="http://schemas.microsoft.com/office/drawing/2014/main" id="{102AF827-1896-C432-6720-E40CC9B6EE6F}"/>
              </a:ext>
            </a:extLst>
          </p:cNvPr>
          <p:cNvSpPr txBox="1">
            <a:spLocks/>
          </p:cNvSpPr>
          <p:nvPr/>
        </p:nvSpPr>
        <p:spPr>
          <a:xfrm>
            <a:off x="7476958" y="3916767"/>
            <a:ext cx="4029242" cy="214113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it-IT" sz="2000" dirty="0"/>
              <a:t>Il </a:t>
            </a:r>
            <a:r>
              <a:rPr lang="it-IT" sz="2000" dirty="0" err="1"/>
              <a:t>Digitizier</a:t>
            </a:r>
            <a:r>
              <a:rPr lang="it-IT" sz="2000" dirty="0"/>
              <a:t> campiona direttamente il segnale del rivelatore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000" dirty="0"/>
              <a:t>Tutte le operazioni vengono fatte all’interno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000" dirty="0"/>
              <a:t>Interfaccia diretta con il PC di acquisizione</a:t>
            </a:r>
          </a:p>
        </p:txBody>
      </p:sp>
    </p:spTree>
    <p:extLst>
      <p:ext uri="{BB962C8B-B14F-4D97-AF65-F5344CB8AC3E}">
        <p14:creationId xmlns:p14="http://schemas.microsoft.com/office/powerpoint/2010/main" val="14001207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0FD63-6B56-9837-4C50-C0E76E8E0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80CB10A9-FB30-AB62-C6F5-F871F7166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52400"/>
            <a:ext cx="11487150" cy="709613"/>
          </a:xfrm>
        </p:spPr>
        <p:txBody>
          <a:bodyPr>
            <a:normAutofit/>
          </a:bodyPr>
          <a:lstStyle/>
          <a:p>
            <a:pPr algn="l"/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Risposta di un rivelatore ai fotoni (raggi </a:t>
            </a:r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g</a:t>
            </a:r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)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ED52177D-5C25-DDC8-154E-53B4D8D13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97" y="1332915"/>
            <a:ext cx="6224555" cy="4706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A7C52488-FB0C-07AC-BAB2-7D73F299C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462" y="1799306"/>
            <a:ext cx="5663675" cy="3621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810302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90550" y="114300"/>
            <a:ext cx="7153593" cy="723586"/>
          </a:xfrm>
        </p:spPr>
        <p:txBody>
          <a:bodyPr>
            <a:normAutofit/>
          </a:bodyPr>
          <a:lstStyle/>
          <a:p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Rivelatori a Scintillazione (I)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81526-809F-4815-8D2A-F5297B19F981}" type="slidenum">
              <a:rPr lang="it-IT" smtClean="0"/>
              <a:t>22</a:t>
            </a:fld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157531B-1118-D5F1-073B-0348F7083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33" y="926828"/>
            <a:ext cx="6437934" cy="3346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FC1DBB8-D5C7-58CC-A258-D1590C7FF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5677" y="946229"/>
            <a:ext cx="4265274" cy="3330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9E83D5A1-682C-5971-8ABF-FB259BA810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6717" y="626408"/>
            <a:ext cx="2883695" cy="6785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72B7F9C2-0308-AD28-0B4F-EBD5C762F0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711" y="4448670"/>
            <a:ext cx="3188927" cy="2276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CF6BBA45-7870-8005-BD39-AA1ED185DC8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10635"/>
          <a:stretch/>
        </p:blipFill>
        <p:spPr>
          <a:xfrm>
            <a:off x="8495139" y="4469018"/>
            <a:ext cx="3154402" cy="2255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7F2E675-9076-809D-57A3-2C599EE31697}"/>
              </a:ext>
            </a:extLst>
          </p:cNvPr>
          <p:cNvSpPr txBox="1"/>
          <p:nvPr/>
        </p:nvSpPr>
        <p:spPr>
          <a:xfrm>
            <a:off x="3551663" y="4466760"/>
            <a:ext cx="508184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Britannic Bold" panose="020B0903060703020204" pitchFamily="34" charset="0"/>
              </a:rPr>
              <a:t>   </a:t>
            </a:r>
            <a:r>
              <a:rPr lang="it-IT" sz="2400" dirty="0">
                <a:solidFill>
                  <a:schemeClr val="bg1"/>
                </a:solidFill>
                <a:latin typeface="Britannic Bold" panose="020B0903060703020204" pitchFamily="34" charset="0"/>
              </a:rPr>
              <a:t>Organici (plastici, liquidi) </a:t>
            </a:r>
          </a:p>
          <a:p>
            <a:endParaRPr lang="it-IT" dirty="0">
              <a:solidFill>
                <a:schemeClr val="bg1"/>
              </a:solidFill>
              <a:latin typeface="Britannic Bold" panose="020B0903060703020204" pitchFamily="34" charset="0"/>
            </a:endParaRPr>
          </a:p>
          <a:p>
            <a:endParaRPr lang="it-IT" dirty="0">
              <a:solidFill>
                <a:schemeClr val="bg1"/>
              </a:solidFill>
              <a:latin typeface="Britannic Bold" panose="020B0903060703020204" pitchFamily="34" charset="0"/>
            </a:endParaRPr>
          </a:p>
          <a:p>
            <a:endParaRPr lang="it-IT" dirty="0">
              <a:solidFill>
                <a:schemeClr val="bg1"/>
              </a:solidFill>
              <a:latin typeface="Britannic Bold" panose="020B0903060703020204" pitchFamily="34" charset="0"/>
            </a:endParaRPr>
          </a:p>
          <a:p>
            <a:endParaRPr lang="it-IT" dirty="0">
              <a:solidFill>
                <a:schemeClr val="bg1"/>
              </a:solidFill>
              <a:latin typeface="Britannic Bold" panose="020B0903060703020204" pitchFamily="34" charset="0"/>
            </a:endParaRPr>
          </a:p>
          <a:p>
            <a:endParaRPr lang="it-IT" dirty="0">
              <a:solidFill>
                <a:schemeClr val="bg1"/>
              </a:solidFill>
              <a:latin typeface="Britannic Bold" panose="020B0903060703020204" pitchFamily="34" charset="0"/>
            </a:endParaRPr>
          </a:p>
          <a:p>
            <a:r>
              <a:rPr lang="it-IT" sz="2400" dirty="0">
                <a:solidFill>
                  <a:schemeClr val="bg1"/>
                </a:solidFill>
                <a:latin typeface="Britannic Bold" panose="020B0903060703020204" pitchFamily="34" charset="0"/>
              </a:rPr>
              <a:t>      Inorganici (cristalli: </a:t>
            </a:r>
            <a:r>
              <a:rPr lang="it-IT" sz="2400" dirty="0" err="1">
                <a:solidFill>
                  <a:schemeClr val="bg1"/>
                </a:solidFill>
                <a:latin typeface="Britannic Bold" panose="020B0903060703020204" pitchFamily="34" charset="0"/>
              </a:rPr>
              <a:t>NaI</a:t>
            </a:r>
            <a:r>
              <a:rPr lang="it-IT" sz="2400" dirty="0">
                <a:solidFill>
                  <a:schemeClr val="bg1"/>
                </a:solidFill>
                <a:latin typeface="Britannic Bold" panose="020B0903060703020204" pitchFamily="34" charset="0"/>
              </a:rPr>
              <a:t>, </a:t>
            </a:r>
            <a:r>
              <a:rPr lang="it-IT" sz="2400" dirty="0" err="1">
                <a:solidFill>
                  <a:schemeClr val="bg1"/>
                </a:solidFill>
                <a:latin typeface="Britannic Bold" panose="020B0903060703020204" pitchFamily="34" charset="0"/>
              </a:rPr>
              <a:t>CsI</a:t>
            </a:r>
            <a:r>
              <a:rPr lang="it-IT" sz="2400" dirty="0">
                <a:solidFill>
                  <a:schemeClr val="bg1"/>
                </a:solidFill>
                <a:latin typeface="Britannic Bold" panose="020B0903060703020204" pitchFamily="34" charset="0"/>
              </a:rPr>
              <a:t>…)</a:t>
            </a:r>
          </a:p>
        </p:txBody>
      </p:sp>
    </p:spTree>
    <p:extLst>
      <p:ext uri="{BB962C8B-B14F-4D97-AF65-F5344CB8AC3E}">
        <p14:creationId xmlns:p14="http://schemas.microsoft.com/office/powerpoint/2010/main" val="33153537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E29E7B1A-C6DF-A165-459D-F846CF463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74" y="885260"/>
            <a:ext cx="11851651" cy="4249280"/>
          </a:xfrm>
          <a:prstGeom prst="rect">
            <a:avLst/>
          </a:prstGeom>
        </p:spPr>
      </p:pic>
      <p:sp>
        <p:nvSpPr>
          <p:cNvPr id="16" name="Titolo 1">
            <a:extLst>
              <a:ext uri="{FF2B5EF4-FFF2-40B4-BE49-F238E27FC236}">
                <a16:creationId xmlns:a16="http://schemas.microsoft.com/office/drawing/2014/main" id="{CD964CC2-7287-AD6E-F249-50CC2898AEBE}"/>
              </a:ext>
            </a:extLst>
          </p:cNvPr>
          <p:cNvSpPr txBox="1">
            <a:spLocks/>
          </p:cNvSpPr>
          <p:nvPr/>
        </p:nvSpPr>
        <p:spPr>
          <a:xfrm>
            <a:off x="590550" y="114300"/>
            <a:ext cx="7153593" cy="7235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Rivelatori a Scintillazione (II)</a:t>
            </a: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7EBF1AD8-6563-B7E3-E85F-C98464236E84}"/>
              </a:ext>
            </a:extLst>
          </p:cNvPr>
          <p:cNvSpPr/>
          <p:nvPr/>
        </p:nvSpPr>
        <p:spPr>
          <a:xfrm>
            <a:off x="6305550" y="2505075"/>
            <a:ext cx="152400" cy="142875"/>
          </a:xfrm>
          <a:prstGeom prst="ellipse">
            <a:avLst/>
          </a:prstGeom>
          <a:solidFill>
            <a:srgbClr val="7E0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97441187-D0F9-4124-534A-C3585729189D}"/>
              </a:ext>
            </a:extLst>
          </p:cNvPr>
          <p:cNvSpPr/>
          <p:nvPr/>
        </p:nvSpPr>
        <p:spPr>
          <a:xfrm>
            <a:off x="6305550" y="2867025"/>
            <a:ext cx="152400" cy="142875"/>
          </a:xfrm>
          <a:prstGeom prst="ellipse">
            <a:avLst/>
          </a:prstGeom>
          <a:solidFill>
            <a:srgbClr val="7E0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131656AA-253C-4151-AC30-AFD51059E4C3}"/>
              </a:ext>
            </a:extLst>
          </p:cNvPr>
          <p:cNvSpPr/>
          <p:nvPr/>
        </p:nvSpPr>
        <p:spPr>
          <a:xfrm>
            <a:off x="6276975" y="3248025"/>
            <a:ext cx="152400" cy="142875"/>
          </a:xfrm>
          <a:prstGeom prst="ellipse">
            <a:avLst/>
          </a:prstGeom>
          <a:solidFill>
            <a:srgbClr val="1C0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7705E56A-1931-3C6F-6CD2-B2C4CD75BAF9}"/>
              </a:ext>
            </a:extLst>
          </p:cNvPr>
          <p:cNvSpPr/>
          <p:nvPr/>
        </p:nvSpPr>
        <p:spPr>
          <a:xfrm>
            <a:off x="5362575" y="3609975"/>
            <a:ext cx="152400" cy="142875"/>
          </a:xfrm>
          <a:prstGeom prst="ellipse">
            <a:avLst/>
          </a:prstGeom>
          <a:solidFill>
            <a:srgbClr val="7E0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AFD13239-02E7-42D7-2C72-E8EA7079A56D}"/>
              </a:ext>
            </a:extLst>
          </p:cNvPr>
          <p:cNvSpPr/>
          <p:nvPr/>
        </p:nvSpPr>
        <p:spPr>
          <a:xfrm>
            <a:off x="6486525" y="3609975"/>
            <a:ext cx="152400" cy="142875"/>
          </a:xfrm>
          <a:prstGeom prst="ellipse">
            <a:avLst/>
          </a:prstGeom>
          <a:solidFill>
            <a:srgbClr val="0ECC0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id="{E9DA84B3-30FD-02C2-ADB2-BFA77641776B}"/>
              </a:ext>
            </a:extLst>
          </p:cNvPr>
          <p:cNvSpPr/>
          <p:nvPr/>
        </p:nvSpPr>
        <p:spPr>
          <a:xfrm>
            <a:off x="6315075" y="3981450"/>
            <a:ext cx="152400" cy="142875"/>
          </a:xfrm>
          <a:prstGeom prst="ellipse">
            <a:avLst/>
          </a:prstGeom>
          <a:solidFill>
            <a:srgbClr val="7E0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E7D2C8E0-774A-D586-2647-6E57E88DF31B}"/>
              </a:ext>
            </a:extLst>
          </p:cNvPr>
          <p:cNvSpPr/>
          <p:nvPr/>
        </p:nvSpPr>
        <p:spPr>
          <a:xfrm>
            <a:off x="6324600" y="1781175"/>
            <a:ext cx="152400" cy="142875"/>
          </a:xfrm>
          <a:prstGeom prst="ellipse">
            <a:avLst/>
          </a:prstGeom>
          <a:solidFill>
            <a:srgbClr val="7E0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FE5C601D-33F1-060C-3761-68EC99832E86}"/>
              </a:ext>
            </a:extLst>
          </p:cNvPr>
          <p:cNvSpPr/>
          <p:nvPr/>
        </p:nvSpPr>
        <p:spPr>
          <a:xfrm>
            <a:off x="6248400" y="1781175"/>
            <a:ext cx="152400" cy="142875"/>
          </a:xfrm>
          <a:prstGeom prst="ellipse">
            <a:avLst/>
          </a:prstGeom>
          <a:solidFill>
            <a:srgbClr val="1C0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Ovale 29">
            <a:extLst>
              <a:ext uri="{FF2B5EF4-FFF2-40B4-BE49-F238E27FC236}">
                <a16:creationId xmlns:a16="http://schemas.microsoft.com/office/drawing/2014/main" id="{35F2E9E2-C615-8CBA-5480-26C8214CB3E8}"/>
              </a:ext>
            </a:extLst>
          </p:cNvPr>
          <p:cNvSpPr/>
          <p:nvPr/>
        </p:nvSpPr>
        <p:spPr>
          <a:xfrm>
            <a:off x="6296025" y="2114550"/>
            <a:ext cx="152400" cy="142875"/>
          </a:xfrm>
          <a:prstGeom prst="ellipse">
            <a:avLst/>
          </a:prstGeom>
          <a:solidFill>
            <a:srgbClr val="7E0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93F8627C-4778-FFAC-535D-B4D760874A3E}"/>
              </a:ext>
            </a:extLst>
          </p:cNvPr>
          <p:cNvSpPr txBox="1"/>
          <p:nvPr/>
        </p:nvSpPr>
        <p:spPr>
          <a:xfrm>
            <a:off x="6219825" y="4276725"/>
            <a:ext cx="4000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>
                <a:latin typeface="Arial Narrow" panose="020B0606020202030204" pitchFamily="34" charset="0"/>
              </a:rPr>
              <a:t>UV</a:t>
            </a:r>
          </a:p>
        </p:txBody>
      </p:sp>
      <p:sp>
        <p:nvSpPr>
          <p:cNvPr id="32" name="Ovale 31">
            <a:extLst>
              <a:ext uri="{FF2B5EF4-FFF2-40B4-BE49-F238E27FC236}">
                <a16:creationId xmlns:a16="http://schemas.microsoft.com/office/drawing/2014/main" id="{FDB543BE-268B-886A-C9F5-811334340683}"/>
              </a:ext>
            </a:extLst>
          </p:cNvPr>
          <p:cNvSpPr/>
          <p:nvPr/>
        </p:nvSpPr>
        <p:spPr>
          <a:xfrm>
            <a:off x="6276975" y="4276725"/>
            <a:ext cx="219075" cy="247649"/>
          </a:xfrm>
          <a:prstGeom prst="ellipse">
            <a:avLst/>
          </a:prstGeom>
          <a:noFill/>
          <a:ln w="28575">
            <a:solidFill>
              <a:srgbClr val="7E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495695A4-2DEE-3C17-2AFF-AED9AB405D22}"/>
              </a:ext>
            </a:extLst>
          </p:cNvPr>
          <p:cNvSpPr txBox="1"/>
          <p:nvPr/>
        </p:nvSpPr>
        <p:spPr>
          <a:xfrm>
            <a:off x="6219825" y="4657725"/>
            <a:ext cx="4000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>
                <a:latin typeface="Arial Narrow" panose="020B0606020202030204" pitchFamily="34" charset="0"/>
              </a:rPr>
              <a:t>UV</a:t>
            </a:r>
          </a:p>
        </p:txBody>
      </p:sp>
      <p:sp>
        <p:nvSpPr>
          <p:cNvPr id="34" name="Ovale 33">
            <a:extLst>
              <a:ext uri="{FF2B5EF4-FFF2-40B4-BE49-F238E27FC236}">
                <a16:creationId xmlns:a16="http://schemas.microsoft.com/office/drawing/2014/main" id="{BDC7B08F-1732-80C8-9280-A5E6430E9450}"/>
              </a:ext>
            </a:extLst>
          </p:cNvPr>
          <p:cNvSpPr/>
          <p:nvPr/>
        </p:nvSpPr>
        <p:spPr>
          <a:xfrm>
            <a:off x="6276975" y="4657725"/>
            <a:ext cx="219075" cy="247649"/>
          </a:xfrm>
          <a:prstGeom prst="ellipse">
            <a:avLst/>
          </a:prstGeom>
          <a:noFill/>
          <a:ln w="28575">
            <a:solidFill>
              <a:srgbClr val="7E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36" name="Tabella 35">
            <a:extLst>
              <a:ext uri="{FF2B5EF4-FFF2-40B4-BE49-F238E27FC236}">
                <a16:creationId xmlns:a16="http://schemas.microsoft.com/office/drawing/2014/main" id="{A1CBAEFA-D24D-AFD8-D17D-B25F0D0DCB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809897"/>
              </p:ext>
            </p:extLst>
          </p:nvPr>
        </p:nvGraphicFramePr>
        <p:xfrm>
          <a:off x="1622425" y="5329766"/>
          <a:ext cx="8845547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1">
                  <a:extLst>
                    <a:ext uri="{9D8B030D-6E8A-4147-A177-3AD203B41FA5}">
                      <a16:colId xmlns:a16="http://schemas.microsoft.com/office/drawing/2014/main" val="1053330278"/>
                    </a:ext>
                  </a:extLst>
                </a:gridCol>
                <a:gridCol w="1625601">
                  <a:extLst>
                    <a:ext uri="{9D8B030D-6E8A-4147-A177-3AD203B41FA5}">
                      <a16:colId xmlns:a16="http://schemas.microsoft.com/office/drawing/2014/main" val="1601232763"/>
                    </a:ext>
                  </a:extLst>
                </a:gridCol>
                <a:gridCol w="1625601">
                  <a:extLst>
                    <a:ext uri="{9D8B030D-6E8A-4147-A177-3AD203B41FA5}">
                      <a16:colId xmlns:a16="http://schemas.microsoft.com/office/drawing/2014/main" val="2430049860"/>
                    </a:ext>
                  </a:extLst>
                </a:gridCol>
                <a:gridCol w="1882772">
                  <a:extLst>
                    <a:ext uri="{9D8B030D-6E8A-4147-A177-3AD203B41FA5}">
                      <a16:colId xmlns:a16="http://schemas.microsoft.com/office/drawing/2014/main" val="3720790855"/>
                    </a:ext>
                  </a:extLst>
                </a:gridCol>
                <a:gridCol w="2085972">
                  <a:extLst>
                    <a:ext uri="{9D8B030D-6E8A-4147-A177-3AD203B41FA5}">
                      <a16:colId xmlns:a16="http://schemas.microsoft.com/office/drawing/2014/main" val="12708405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it-IT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latin typeface="Arial Narrow" panose="020B0606020202030204" pitchFamily="34" charset="0"/>
                        </a:rPr>
                        <a:t>Densità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latin typeface="Arial Narrow" panose="020B0606020202030204" pitchFamily="34" charset="0"/>
                        </a:rPr>
                        <a:t>Luce emessa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latin typeface="Arial Narrow" panose="020B0606020202030204" pitchFamily="34" charset="0"/>
                        </a:rPr>
                        <a:t>decadimento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latin typeface="Arial Narrow" panose="020B0606020202030204" pitchFamily="34" charset="0"/>
                        </a:rPr>
                        <a:t>Numero di fotoni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963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latin typeface="Arial Narrow" panose="020B0606020202030204" pitchFamily="34" charset="0"/>
                        </a:rPr>
                        <a:t>Organici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>
                          <a:latin typeface="Arial Narrow" panose="020B0606020202030204" pitchFamily="34" charset="0"/>
                        </a:rPr>
                        <a:t>≈ 1 g/cm</a:t>
                      </a:r>
                      <a:r>
                        <a:rPr lang="it-IT" b="0" baseline="30000" dirty="0"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latin typeface="Arial Narrow" panose="020B0606020202030204" pitchFamily="34" charset="0"/>
                          <a:sym typeface="Wingdings" panose="05000000000000000000" pitchFamily="2" charset="2"/>
                        </a:rPr>
                        <a:t> </a:t>
                      </a:r>
                      <a:endParaRPr lang="it-IT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>
                          <a:latin typeface="Arial Narrow" panose="020B0606020202030204" pitchFamily="34" charset="0"/>
                        </a:rPr>
                        <a:t>1 ns &lt; </a:t>
                      </a:r>
                      <a:r>
                        <a:rPr lang="it-IT" b="0" dirty="0">
                          <a:latin typeface="Symbol" panose="05050102010706020507" pitchFamily="18" charset="2"/>
                        </a:rPr>
                        <a:t>t </a:t>
                      </a:r>
                      <a:r>
                        <a:rPr lang="it-IT" b="0" dirty="0">
                          <a:latin typeface="Arial Narrow" panose="020B0606020202030204" pitchFamily="34" charset="0"/>
                        </a:rPr>
                        <a:t>&lt; 10 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>
                          <a:latin typeface="Arial Narrow" panose="020B0606020202030204" pitchFamily="34" charset="0"/>
                        </a:rPr>
                        <a:t>≤ 20000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3760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latin typeface="Arial Narrow" panose="020B0606020202030204" pitchFamily="34" charset="0"/>
                        </a:rPr>
                        <a:t>Inorganici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>
                          <a:latin typeface="Arial Narrow" panose="020B0606020202030204" pitchFamily="34" charset="0"/>
                        </a:rPr>
                        <a:t>&gt; 3.5 g/cm</a:t>
                      </a:r>
                      <a:r>
                        <a:rPr lang="it-IT" b="0" baseline="30000" dirty="0">
                          <a:latin typeface="Arial Narrow" panose="020B0606020202030204" pitchFamily="34" charset="0"/>
                        </a:rPr>
                        <a:t>3</a:t>
                      </a:r>
                      <a:endParaRPr lang="it-IT" b="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latin typeface="Arial Narrow" panose="020B0606020202030204" pitchFamily="34" charset="0"/>
                          <a:sym typeface="Wingdings" panose="05000000000000000000" pitchFamily="2" charset="2"/>
                        </a:rPr>
                        <a:t></a:t>
                      </a:r>
                      <a:endParaRPr lang="it-IT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0" dirty="0">
                          <a:latin typeface="Arial Narrow" panose="020B0606020202030204" pitchFamily="34" charset="0"/>
                        </a:rPr>
                        <a:t>15 ns &lt; </a:t>
                      </a:r>
                      <a:r>
                        <a:rPr lang="it-IT" b="0" dirty="0">
                          <a:latin typeface="Symbol" panose="05050102010706020507" pitchFamily="18" charset="2"/>
                        </a:rPr>
                        <a:t>t </a:t>
                      </a:r>
                      <a:r>
                        <a:rPr lang="it-IT" b="0" dirty="0">
                          <a:latin typeface="Arial Narrow" panose="020B0606020202030204" pitchFamily="34" charset="0"/>
                        </a:rPr>
                        <a:t>&lt; 500 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0" dirty="0">
                          <a:latin typeface="Arial Narrow" panose="020B0606020202030204" pitchFamily="34" charset="0"/>
                        </a:rPr>
                        <a:t>≥ 45000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4782763"/>
                  </a:ext>
                </a:extLst>
              </a:tr>
            </a:tbl>
          </a:graphicData>
        </a:graphic>
      </p:graphicFrame>
      <p:sp>
        <p:nvSpPr>
          <p:cNvPr id="37" name="Ovale 36">
            <a:extLst>
              <a:ext uri="{FF2B5EF4-FFF2-40B4-BE49-F238E27FC236}">
                <a16:creationId xmlns:a16="http://schemas.microsoft.com/office/drawing/2014/main" id="{27D52CCA-75AB-8A3C-AD08-41CB748D3674}"/>
              </a:ext>
            </a:extLst>
          </p:cNvPr>
          <p:cNvSpPr/>
          <p:nvPr/>
        </p:nvSpPr>
        <p:spPr>
          <a:xfrm>
            <a:off x="6372225" y="3248025"/>
            <a:ext cx="152400" cy="142875"/>
          </a:xfrm>
          <a:prstGeom prst="ellipse">
            <a:avLst/>
          </a:prstGeom>
          <a:solidFill>
            <a:srgbClr val="0ECC0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04355C46-A394-AD3C-51B2-A00C165D46C4}"/>
              </a:ext>
            </a:extLst>
          </p:cNvPr>
          <p:cNvSpPr txBox="1"/>
          <p:nvPr/>
        </p:nvSpPr>
        <p:spPr>
          <a:xfrm>
            <a:off x="5057775" y="5743575"/>
            <a:ext cx="4000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>
                <a:latin typeface="Arial Narrow" panose="020B0606020202030204" pitchFamily="34" charset="0"/>
              </a:rPr>
              <a:t>UV</a:t>
            </a:r>
          </a:p>
        </p:txBody>
      </p:sp>
      <p:sp>
        <p:nvSpPr>
          <p:cNvPr id="40" name="Ovale 39">
            <a:extLst>
              <a:ext uri="{FF2B5EF4-FFF2-40B4-BE49-F238E27FC236}">
                <a16:creationId xmlns:a16="http://schemas.microsoft.com/office/drawing/2014/main" id="{93619A49-4F61-C7DF-FB79-C94ADFC65E54}"/>
              </a:ext>
            </a:extLst>
          </p:cNvPr>
          <p:cNvSpPr/>
          <p:nvPr/>
        </p:nvSpPr>
        <p:spPr>
          <a:xfrm>
            <a:off x="5114925" y="5743575"/>
            <a:ext cx="219075" cy="247649"/>
          </a:xfrm>
          <a:prstGeom prst="ellipse">
            <a:avLst/>
          </a:prstGeom>
          <a:noFill/>
          <a:ln w="28575">
            <a:solidFill>
              <a:srgbClr val="7E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F52D2423-D5B8-96EC-E093-083CA4CE0E9A}"/>
              </a:ext>
            </a:extLst>
          </p:cNvPr>
          <p:cNvSpPr txBox="1"/>
          <p:nvPr/>
        </p:nvSpPr>
        <p:spPr>
          <a:xfrm>
            <a:off x="5067300" y="6124575"/>
            <a:ext cx="4000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>
                <a:latin typeface="Arial Narrow" panose="020B0606020202030204" pitchFamily="34" charset="0"/>
              </a:rPr>
              <a:t>UV</a:t>
            </a:r>
          </a:p>
        </p:txBody>
      </p:sp>
      <p:sp>
        <p:nvSpPr>
          <p:cNvPr id="42" name="Ovale 41">
            <a:extLst>
              <a:ext uri="{FF2B5EF4-FFF2-40B4-BE49-F238E27FC236}">
                <a16:creationId xmlns:a16="http://schemas.microsoft.com/office/drawing/2014/main" id="{A31DDE3E-A90C-866B-1467-AA1AFD6F4B30}"/>
              </a:ext>
            </a:extLst>
          </p:cNvPr>
          <p:cNvSpPr/>
          <p:nvPr/>
        </p:nvSpPr>
        <p:spPr>
          <a:xfrm>
            <a:off x="5124450" y="6124575"/>
            <a:ext cx="219075" cy="247649"/>
          </a:xfrm>
          <a:prstGeom prst="ellipse">
            <a:avLst/>
          </a:prstGeom>
          <a:noFill/>
          <a:ln w="28575">
            <a:solidFill>
              <a:srgbClr val="7E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Ovale 42">
            <a:extLst>
              <a:ext uri="{FF2B5EF4-FFF2-40B4-BE49-F238E27FC236}">
                <a16:creationId xmlns:a16="http://schemas.microsoft.com/office/drawing/2014/main" id="{EDBB59FE-A336-8C99-2ED7-9933B111F108}"/>
              </a:ext>
            </a:extLst>
          </p:cNvPr>
          <p:cNvSpPr/>
          <p:nvPr/>
        </p:nvSpPr>
        <p:spPr>
          <a:xfrm>
            <a:off x="6048375" y="6181725"/>
            <a:ext cx="152400" cy="142875"/>
          </a:xfrm>
          <a:prstGeom prst="ellipse">
            <a:avLst/>
          </a:prstGeom>
          <a:solidFill>
            <a:srgbClr val="0ECC0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Ovale 43">
            <a:extLst>
              <a:ext uri="{FF2B5EF4-FFF2-40B4-BE49-F238E27FC236}">
                <a16:creationId xmlns:a16="http://schemas.microsoft.com/office/drawing/2014/main" id="{8BDFDDF5-5250-FADC-5BE5-F95AE10D9001}"/>
              </a:ext>
            </a:extLst>
          </p:cNvPr>
          <p:cNvSpPr/>
          <p:nvPr/>
        </p:nvSpPr>
        <p:spPr>
          <a:xfrm>
            <a:off x="6019800" y="5791200"/>
            <a:ext cx="152400" cy="142875"/>
          </a:xfrm>
          <a:prstGeom prst="ellipse">
            <a:avLst/>
          </a:prstGeom>
          <a:solidFill>
            <a:srgbClr val="1C0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Ovale 44">
            <a:extLst>
              <a:ext uri="{FF2B5EF4-FFF2-40B4-BE49-F238E27FC236}">
                <a16:creationId xmlns:a16="http://schemas.microsoft.com/office/drawing/2014/main" id="{20C4DB99-DD4A-F9AA-8A73-FFCC55C89218}"/>
              </a:ext>
            </a:extLst>
          </p:cNvPr>
          <p:cNvSpPr/>
          <p:nvPr/>
        </p:nvSpPr>
        <p:spPr>
          <a:xfrm>
            <a:off x="6105525" y="5791200"/>
            <a:ext cx="152400" cy="142875"/>
          </a:xfrm>
          <a:prstGeom prst="ellipse">
            <a:avLst/>
          </a:prstGeom>
          <a:solidFill>
            <a:srgbClr val="7E0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97005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581891" y="1676400"/>
            <a:ext cx="3546764" cy="48629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2162" y="0"/>
            <a:ext cx="11769838" cy="696179"/>
          </a:xfrm>
        </p:spPr>
        <p:txBody>
          <a:bodyPr>
            <a:normAutofit/>
          </a:bodyPr>
          <a:lstStyle/>
          <a:p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Calibri Light" panose="020F0302020204030204" pitchFamily="34" charset="0"/>
              </a:rPr>
              <a:t>Meccanismo di scintillazione nei materiali inorganici</a:t>
            </a:r>
          </a:p>
        </p:txBody>
      </p:sp>
      <p:sp>
        <p:nvSpPr>
          <p:cNvPr id="10" name="Segnaposto contenuto 2"/>
          <p:cNvSpPr>
            <a:spLocks noGrp="1"/>
          </p:cNvSpPr>
          <p:nvPr>
            <p:ph idx="1"/>
          </p:nvPr>
        </p:nvSpPr>
        <p:spPr>
          <a:xfrm>
            <a:off x="572655" y="944637"/>
            <a:ext cx="11259127" cy="399253"/>
          </a:xfr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sz="2000" dirty="0"/>
              <a:t>dipende dagli stati energetici determinati dalla struttura cristallina dei materiali (struttura a bande elettroniche)</a:t>
            </a:r>
          </a:p>
          <a:p>
            <a:pPr marL="0" indent="0">
              <a:buNone/>
            </a:pPr>
            <a:endParaRPr lang="it-IT" sz="1400" dirty="0"/>
          </a:p>
        </p:txBody>
      </p:sp>
      <p:pic>
        <p:nvPicPr>
          <p:cNvPr id="7" name="Segnaposto contenuto 4" descr="Immagine che contiene screenshot&#10;&#10;Descrizione generata con affidabilità molto elevat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843" y="1923326"/>
            <a:ext cx="7083188" cy="411457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08" y="4284318"/>
            <a:ext cx="3020115" cy="2078398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07" y="1892341"/>
            <a:ext cx="3020115" cy="212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9805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390" y="151535"/>
            <a:ext cx="10740552" cy="508918"/>
          </a:xfrm>
        </p:spPr>
        <p:txBody>
          <a:bodyPr>
            <a:noAutofit/>
          </a:bodyPr>
          <a:lstStyle/>
          <a:p>
            <a:pPr algn="l"/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Calibri Light" panose="020F0302020204030204" pitchFamily="34" charset="0"/>
              </a:rPr>
              <a:t>Meccanismo di scintillazione nei materiali organici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" t="70517" r="1239" b="3086"/>
          <a:stretch/>
        </p:blipFill>
        <p:spPr>
          <a:xfrm>
            <a:off x="106628" y="909839"/>
            <a:ext cx="8740836" cy="159688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683" y="852010"/>
            <a:ext cx="3066554" cy="162777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251" y="2575362"/>
            <a:ext cx="4732121" cy="390587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5"/>
          <a:srcRect l="7755" r="8004"/>
          <a:stretch/>
        </p:blipFill>
        <p:spPr>
          <a:xfrm>
            <a:off x="6394544" y="2699909"/>
            <a:ext cx="4616244" cy="384175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7645244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0904420" cy="666693"/>
          </a:xfrm>
        </p:spPr>
        <p:txBody>
          <a:bodyPr>
            <a:normAutofit fontScale="90000"/>
          </a:bodyPr>
          <a:lstStyle/>
          <a:p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Calibri Light" panose="020F0302020204030204" pitchFamily="34" charset="0"/>
              </a:rPr>
              <a:t>La raccolta della luce di scintillazione: il fotomoltiplicatore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10514011" y="5966863"/>
            <a:ext cx="764215" cy="365125"/>
          </a:xfrm>
        </p:spPr>
        <p:txBody>
          <a:bodyPr/>
          <a:lstStyle/>
          <a:p>
            <a:fld id="{33981526-809F-4815-8D2A-F5297B19F981}" type="slidenum">
              <a:rPr lang="it-IT" smtClean="0"/>
              <a:t>26</a:t>
            </a:fld>
            <a:endParaRPr lang="it-IT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9681" y="2305694"/>
            <a:ext cx="7499628" cy="3132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2" name="Segnaposto contenuto 7"/>
          <p:cNvSpPr txBox="1">
            <a:spLocks/>
          </p:cNvSpPr>
          <p:nvPr/>
        </p:nvSpPr>
        <p:spPr>
          <a:xfrm>
            <a:off x="404247" y="2719511"/>
            <a:ext cx="2021402" cy="183718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SCINTILLATORE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it-IT" sz="1900" dirty="0"/>
              <a:t> reagisce al passaggio di radiazione producendo luce</a:t>
            </a:r>
          </a:p>
        </p:txBody>
      </p:sp>
      <p:sp>
        <p:nvSpPr>
          <p:cNvPr id="13" name="Segnaposto contenuto 7"/>
          <p:cNvSpPr txBox="1">
            <a:spLocks/>
          </p:cNvSpPr>
          <p:nvPr/>
        </p:nvSpPr>
        <p:spPr>
          <a:xfrm>
            <a:off x="829785" y="5377617"/>
            <a:ext cx="3549921" cy="12121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FOTOCATODO</a:t>
            </a:r>
          </a:p>
          <a:p>
            <a:pPr marL="0" indent="0">
              <a:buNone/>
            </a:pPr>
            <a:r>
              <a:rPr lang="en-US" sz="1900" dirty="0" err="1"/>
              <a:t>converte</a:t>
            </a:r>
            <a:r>
              <a:rPr lang="en-US" sz="1900" dirty="0"/>
              <a:t> </a:t>
            </a:r>
            <a:r>
              <a:rPr lang="en-US" sz="1900" dirty="0" err="1"/>
              <a:t>i</a:t>
            </a:r>
            <a:r>
              <a:rPr lang="en-US" sz="1900" dirty="0"/>
              <a:t> </a:t>
            </a:r>
            <a:r>
              <a:rPr lang="en-US" sz="1900" dirty="0" err="1"/>
              <a:t>fotoni</a:t>
            </a:r>
            <a:r>
              <a:rPr lang="en-US" sz="1900" dirty="0"/>
              <a:t> in </a:t>
            </a:r>
            <a:r>
              <a:rPr lang="en-US" sz="1900" dirty="0" err="1"/>
              <a:t>elettroni</a:t>
            </a:r>
            <a:r>
              <a:rPr lang="en-US" sz="1900" dirty="0"/>
              <a:t> per </a:t>
            </a:r>
            <a:r>
              <a:rPr lang="en-US" sz="1900" dirty="0" err="1"/>
              <a:t>effetto</a:t>
            </a:r>
            <a:r>
              <a:rPr lang="en-US" sz="1900" dirty="0"/>
              <a:t> </a:t>
            </a:r>
            <a:r>
              <a:rPr lang="en-US" sz="1900" dirty="0" err="1"/>
              <a:t>fotoelettrico</a:t>
            </a:r>
            <a:endParaRPr lang="it-IT" sz="1900" dirty="0"/>
          </a:p>
        </p:txBody>
      </p:sp>
      <p:cxnSp>
        <p:nvCxnSpPr>
          <p:cNvPr id="15" name="Connettore 2 14"/>
          <p:cNvCxnSpPr>
            <a:cxnSpLocks/>
          </p:cNvCxnSpPr>
          <p:nvPr/>
        </p:nvCxnSpPr>
        <p:spPr>
          <a:xfrm flipH="1" flipV="1">
            <a:off x="2224586" y="3428157"/>
            <a:ext cx="1687793" cy="456553"/>
          </a:xfrm>
          <a:prstGeom prst="straightConnector1">
            <a:avLst/>
          </a:prstGeom>
          <a:ln w="38100">
            <a:solidFill>
              <a:schemeClr val="accent5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>
            <a:cxnSpLocks/>
          </p:cNvCxnSpPr>
          <p:nvPr/>
        </p:nvCxnSpPr>
        <p:spPr>
          <a:xfrm flipH="1">
            <a:off x="2715904" y="4210959"/>
            <a:ext cx="2379304" cy="1391815"/>
          </a:xfrm>
          <a:prstGeom prst="straightConnector1">
            <a:avLst/>
          </a:prstGeom>
          <a:ln w="38100">
            <a:solidFill>
              <a:schemeClr val="accent2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egnaposto contenuto 7"/>
          <p:cNvSpPr txBox="1">
            <a:spLocks/>
          </p:cNvSpPr>
          <p:nvPr/>
        </p:nvSpPr>
        <p:spPr>
          <a:xfrm>
            <a:off x="4918786" y="5377617"/>
            <a:ext cx="6299673" cy="12121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DINODI</a:t>
            </a:r>
          </a:p>
          <a:p>
            <a:pPr marL="0" indent="0">
              <a:buNone/>
            </a:pPr>
            <a:r>
              <a:rPr lang="it-IT" sz="1900" dirty="0"/>
              <a:t>del fotomoltiplicatore generano elettroni a cascata dai fotoni emessi moltiplicando il segnale iniziale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Segnaposto contenuto 7"/>
              <p:cNvSpPr txBox="1">
                <a:spLocks/>
              </p:cNvSpPr>
              <p:nvPr/>
            </p:nvSpPr>
            <p:spPr>
              <a:xfrm>
                <a:off x="9324399" y="3485788"/>
                <a:ext cx="2706077" cy="59494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it-IT" sz="2000" b="1" dirty="0"/>
                  <a:t>Numero di elettroni </a:t>
                </a:r>
                <a14:m>
                  <m:oMath xmlns:m="http://schemas.openxmlformats.org/officeDocument/2006/math">
                    <m:r>
                      <a:rPr lang="it-IT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it-IT" sz="2000" b="1" dirty="0"/>
                  <a:t> luce raccolta</a:t>
                </a:r>
              </a:p>
            </p:txBody>
          </p:sp>
        </mc:Choice>
        <mc:Fallback xmlns="">
          <p:sp>
            <p:nvSpPr>
              <p:cNvPr id="23" name="Segnaposto contenu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4399" y="3485788"/>
                <a:ext cx="2706077" cy="594941"/>
              </a:xfrm>
              <a:prstGeom prst="rect">
                <a:avLst/>
              </a:prstGeom>
              <a:blipFill>
                <a:blip r:embed="rId4"/>
                <a:stretch>
                  <a:fillRect t="-7767" b="-22330"/>
                </a:stretch>
              </a:blipFill>
              <a:ln w="381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Connettore 2 26"/>
          <p:cNvCxnSpPr>
            <a:cxnSpLocks/>
          </p:cNvCxnSpPr>
          <p:nvPr/>
        </p:nvCxnSpPr>
        <p:spPr>
          <a:xfrm>
            <a:off x="6445421" y="4283338"/>
            <a:ext cx="1" cy="1510508"/>
          </a:xfrm>
          <a:prstGeom prst="straightConnector1">
            <a:avLst/>
          </a:prstGeom>
          <a:ln w="38100">
            <a:solidFill>
              <a:schemeClr val="accent6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3137" y="880004"/>
            <a:ext cx="2311231" cy="168917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1634" y="950367"/>
            <a:ext cx="3699722" cy="1618628"/>
          </a:xfrm>
          <a:prstGeom prst="rect">
            <a:avLst/>
          </a:prstGeom>
        </p:spPr>
      </p:pic>
      <p:cxnSp>
        <p:nvCxnSpPr>
          <p:cNvPr id="14" name="Connettore 2 13"/>
          <p:cNvCxnSpPr>
            <a:cxnSpLocks/>
          </p:cNvCxnSpPr>
          <p:nvPr/>
        </p:nvCxnSpPr>
        <p:spPr>
          <a:xfrm flipV="1">
            <a:off x="6524079" y="2354844"/>
            <a:ext cx="953353" cy="1785926"/>
          </a:xfrm>
          <a:prstGeom prst="straightConnector1">
            <a:avLst/>
          </a:prstGeom>
          <a:ln w="38100">
            <a:solidFill>
              <a:schemeClr val="accent6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>
            <a:cxnSpLocks/>
          </p:cNvCxnSpPr>
          <p:nvPr/>
        </p:nvCxnSpPr>
        <p:spPr>
          <a:xfrm flipH="1" flipV="1">
            <a:off x="4188542" y="2620315"/>
            <a:ext cx="852589" cy="1418580"/>
          </a:xfrm>
          <a:prstGeom prst="straightConnector1">
            <a:avLst/>
          </a:prstGeom>
          <a:ln w="38100">
            <a:solidFill>
              <a:schemeClr val="accent2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23525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Immagine 12" descr="Immagine che contiene macchina, interno&#10;&#10;Il contenuto generato dall'IA potrebbe non essere corretto.">
            <a:extLst>
              <a:ext uri="{FF2B5EF4-FFF2-40B4-BE49-F238E27FC236}">
                <a16:creationId xmlns:a16="http://schemas.microsoft.com/office/drawing/2014/main" id="{15723D7C-7DE6-7E5E-6007-EAA857166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79" b="3724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3615F230-1219-091B-CEA9-3233209A5FCB}"/>
              </a:ext>
            </a:extLst>
          </p:cNvPr>
          <p:cNvCxnSpPr>
            <a:cxnSpLocks/>
          </p:cNvCxnSpPr>
          <p:nvPr/>
        </p:nvCxnSpPr>
        <p:spPr>
          <a:xfrm flipH="1">
            <a:off x="8743950" y="209550"/>
            <a:ext cx="238125" cy="1238250"/>
          </a:xfrm>
          <a:prstGeom prst="line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D8080D90-3FD0-DA6F-29F4-4BE50A5BEC46}"/>
              </a:ext>
            </a:extLst>
          </p:cNvPr>
          <p:cNvCxnSpPr>
            <a:cxnSpLocks/>
          </p:cNvCxnSpPr>
          <p:nvPr/>
        </p:nvCxnSpPr>
        <p:spPr>
          <a:xfrm flipH="1">
            <a:off x="8258175" y="1971675"/>
            <a:ext cx="390525" cy="2028825"/>
          </a:xfrm>
          <a:prstGeom prst="line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B04A3285-C08A-F7B5-01C5-88709099BC74}"/>
              </a:ext>
            </a:extLst>
          </p:cNvPr>
          <p:cNvCxnSpPr>
            <a:cxnSpLocks/>
          </p:cNvCxnSpPr>
          <p:nvPr/>
        </p:nvCxnSpPr>
        <p:spPr>
          <a:xfrm flipH="1">
            <a:off x="7905750" y="4743450"/>
            <a:ext cx="209550" cy="1028700"/>
          </a:xfrm>
          <a:prstGeom prst="line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8770A998-1E71-1B8F-B590-FF9A69232DD8}"/>
              </a:ext>
            </a:extLst>
          </p:cNvPr>
          <p:cNvCxnSpPr>
            <a:cxnSpLocks/>
          </p:cNvCxnSpPr>
          <p:nvPr/>
        </p:nvCxnSpPr>
        <p:spPr>
          <a:xfrm flipH="1">
            <a:off x="7562850" y="6486525"/>
            <a:ext cx="104775" cy="523875"/>
          </a:xfrm>
          <a:prstGeom prst="line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magine 26" descr="Immagine che contiene giallo, oro, sole, fuochi d'artificio&#10;&#10;Il contenuto generato dall'IA potrebbe non essere corretto.">
            <a:extLst>
              <a:ext uri="{FF2B5EF4-FFF2-40B4-BE49-F238E27FC236}">
                <a16:creationId xmlns:a16="http://schemas.microsoft.com/office/drawing/2014/main" id="{BF180688-D5DE-E391-C088-DD0A888DD7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5" y="981074"/>
            <a:ext cx="790575" cy="790575"/>
          </a:xfrm>
          <a:prstGeom prst="rect">
            <a:avLst/>
          </a:prstGeom>
        </p:spPr>
      </p:pic>
      <p:pic>
        <p:nvPicPr>
          <p:cNvPr id="28" name="Immagine 27" descr="Immagine che contiene giallo, oro, sole, fuochi d'artificio&#10;&#10;Il contenuto generato dall'IA potrebbe non essere corretto.">
            <a:extLst>
              <a:ext uri="{FF2B5EF4-FFF2-40B4-BE49-F238E27FC236}">
                <a16:creationId xmlns:a16="http://schemas.microsoft.com/office/drawing/2014/main" id="{4AE36BF3-95C9-E753-758F-600023ADFF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075" y="5495924"/>
            <a:ext cx="790575" cy="790575"/>
          </a:xfrm>
          <a:prstGeom prst="rect">
            <a:avLst/>
          </a:prstGeom>
        </p:spPr>
      </p:pic>
      <p:pic>
        <p:nvPicPr>
          <p:cNvPr id="3" name="Immagine 2" descr="Immagine che contiene testo, Dispositivo di output, interno, elettronica&#10;&#10;Il contenuto generato dall'IA potrebbe non essere corretto.">
            <a:extLst>
              <a:ext uri="{FF2B5EF4-FFF2-40B4-BE49-F238E27FC236}">
                <a16:creationId xmlns:a16="http://schemas.microsoft.com/office/drawing/2014/main" id="{16A04EF7-2E32-358D-E692-0784E0D458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552449"/>
            <a:ext cx="2221707" cy="29622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AC8AD8F-336C-BD74-6B9B-23BAA30CD4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99828">
            <a:off x="330144" y="3635485"/>
            <a:ext cx="3126739" cy="26039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Immagine 6" descr="Immagine che contiene testo, schermata, design&#10;&#10;Il contenuto generato dall'IA potrebbe non essere corretto.">
            <a:extLst>
              <a:ext uri="{FF2B5EF4-FFF2-40B4-BE49-F238E27FC236}">
                <a16:creationId xmlns:a16="http://schemas.microsoft.com/office/drawing/2014/main" id="{5685C8F5-2F02-56AD-212E-6E19CBA156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74" b="9320"/>
          <a:stretch/>
        </p:blipFill>
        <p:spPr>
          <a:xfrm>
            <a:off x="3212362" y="1409701"/>
            <a:ext cx="1826364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6CD2BB2-E2A5-A490-445A-3208835460EA}"/>
              </a:ext>
            </a:extLst>
          </p:cNvPr>
          <p:cNvSpPr txBox="1"/>
          <p:nvPr/>
        </p:nvSpPr>
        <p:spPr>
          <a:xfrm>
            <a:off x="1352550" y="5467350"/>
            <a:ext cx="2085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Segnali dalla fibra ottica letta da </a:t>
            </a:r>
            <a:r>
              <a:rPr lang="it-IT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SiPM</a:t>
            </a:r>
            <a:endParaRPr lang="it-IT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2F38309-C869-CDAE-32A7-85B1E7D40949}"/>
              </a:ext>
            </a:extLst>
          </p:cNvPr>
          <p:cNvSpPr txBox="1"/>
          <p:nvPr/>
        </p:nvSpPr>
        <p:spPr>
          <a:xfrm>
            <a:off x="962025" y="4724400"/>
            <a:ext cx="2314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Coincidenze al </a:t>
            </a:r>
            <a:r>
              <a:rPr lang="it-IT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mimuto</a:t>
            </a:r>
            <a:endParaRPr lang="it-IT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E7AFF7FF-E0C3-CE34-98EF-64A5BDC4839F}"/>
              </a:ext>
            </a:extLst>
          </p:cNvPr>
          <p:cNvSpPr/>
          <p:nvPr/>
        </p:nvSpPr>
        <p:spPr>
          <a:xfrm>
            <a:off x="1838325" y="4448175"/>
            <a:ext cx="676275" cy="352425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C4BC3F5-E240-B0B8-2CC5-9C6E56E4D614}"/>
              </a:ext>
            </a:extLst>
          </p:cNvPr>
          <p:cNvSpPr txBox="1"/>
          <p:nvPr/>
        </p:nvSpPr>
        <p:spPr>
          <a:xfrm>
            <a:off x="476250" y="3952875"/>
            <a:ext cx="2314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Dati verso il PC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E25AE25-43AB-EC19-CDD8-11555746070A}"/>
              </a:ext>
            </a:extLst>
          </p:cNvPr>
          <p:cNvSpPr txBox="1"/>
          <p:nvPr/>
        </p:nvSpPr>
        <p:spPr>
          <a:xfrm rot="21303477">
            <a:off x="3400425" y="1543051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Arial Narrow" panose="020B0606020202030204" pitchFamily="34" charset="0"/>
              </a:rPr>
              <a:t>PMT </a:t>
            </a:r>
            <a:r>
              <a:rPr lang="it-IT" b="1" dirty="0">
                <a:latin typeface="Arial Narrow" panose="020B0606020202030204" pitchFamily="34" charset="0"/>
                <a:sym typeface="Wingdings" panose="05000000000000000000" pitchFamily="2" charset="2"/>
              </a:rPr>
              <a:t></a:t>
            </a:r>
            <a:r>
              <a:rPr lang="it-IT" b="1" dirty="0" err="1">
                <a:latin typeface="Arial Narrow" panose="020B0606020202030204" pitchFamily="34" charset="0"/>
                <a:sym typeface="Wingdings" panose="05000000000000000000" pitchFamily="2" charset="2"/>
              </a:rPr>
              <a:t>SiPM</a:t>
            </a:r>
            <a:endParaRPr lang="it-IT" b="1" dirty="0">
              <a:latin typeface="Arial Narrow" panose="020B0606020202030204" pitchFamily="34" charset="0"/>
            </a:endParaRP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F2E6A4E6-83BD-BC60-AB17-9AFB5A69451B}"/>
              </a:ext>
            </a:extLst>
          </p:cNvPr>
          <p:cNvSpPr txBox="1">
            <a:spLocks/>
          </p:cNvSpPr>
          <p:nvPr/>
        </p:nvSpPr>
        <p:spPr>
          <a:xfrm>
            <a:off x="3086100" y="114300"/>
            <a:ext cx="5343525" cy="66669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Calibri Light" panose="020F0302020204030204" pitchFamily="34" charset="0"/>
              </a:rPr>
              <a:t>Telescopio per muoni di LNL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756E17C-ACD2-7B13-049F-6D01169A4A67}"/>
              </a:ext>
            </a:extLst>
          </p:cNvPr>
          <p:cNvSpPr txBox="1"/>
          <p:nvPr/>
        </p:nvSpPr>
        <p:spPr>
          <a:xfrm rot="21262679">
            <a:off x="3486150" y="2790826"/>
            <a:ext cx="1485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4 mm x 4 mm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7A63A86-A4CF-3882-C331-0DA422C90BBC}"/>
              </a:ext>
            </a:extLst>
          </p:cNvPr>
          <p:cNvSpPr txBox="1"/>
          <p:nvPr/>
        </p:nvSpPr>
        <p:spPr>
          <a:xfrm>
            <a:off x="723901" y="2628900"/>
            <a:ext cx="1638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Scintillatore con fibra ottica</a:t>
            </a:r>
          </a:p>
        </p:txBody>
      </p:sp>
    </p:spTree>
    <p:extLst>
      <p:ext uri="{BB962C8B-B14F-4D97-AF65-F5344CB8AC3E}">
        <p14:creationId xmlns:p14="http://schemas.microsoft.com/office/powerpoint/2010/main" val="19916904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5259B4C-28B9-68B8-4EB4-D28CEFC33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6022" y="1758876"/>
            <a:ext cx="5894108" cy="4184723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EA23A953-3D41-B5D1-7080-57B9B922EE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989" t="10727"/>
          <a:stretch/>
        </p:blipFill>
        <p:spPr>
          <a:xfrm>
            <a:off x="486760" y="3450373"/>
            <a:ext cx="4215626" cy="230828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4C28B01-3B4C-7E49-6A6C-46155E67F3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727" r="52896"/>
          <a:stretch/>
        </p:blipFill>
        <p:spPr>
          <a:xfrm>
            <a:off x="471871" y="1123950"/>
            <a:ext cx="4223954" cy="2308284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9D08CECF-4787-300C-ED9C-860CFAE74DC8}"/>
              </a:ext>
            </a:extLst>
          </p:cNvPr>
          <p:cNvSpPr txBox="1">
            <a:spLocks/>
          </p:cNvSpPr>
          <p:nvPr/>
        </p:nvSpPr>
        <p:spPr>
          <a:xfrm>
            <a:off x="390525" y="352425"/>
            <a:ext cx="11210925" cy="666693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Calibri Light" panose="020F0302020204030204" pitchFamily="34" charset="0"/>
              </a:rPr>
              <a:t>Misura del flusso di muoni durante la tempesta solare del 11/5/2024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C5B8F85-185E-A51B-22D1-52FD3BFBBFEF}"/>
              </a:ext>
            </a:extLst>
          </p:cNvPr>
          <p:cNvSpPr txBox="1"/>
          <p:nvPr/>
        </p:nvSpPr>
        <p:spPr>
          <a:xfrm>
            <a:off x="9991726" y="1943100"/>
            <a:ext cx="152400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1010FF"/>
                </a:solidFill>
                <a:latin typeface="Arial Narrow" panose="020B0606020202030204" pitchFamily="34" charset="0"/>
              </a:rPr>
              <a:t>Dati grezzi</a:t>
            </a:r>
          </a:p>
          <a:p>
            <a:pPr algn="ctr"/>
            <a:r>
              <a:rPr lang="it-IT" sz="2000" b="1" dirty="0">
                <a:solidFill>
                  <a:srgbClr val="FA2424"/>
                </a:solidFill>
                <a:latin typeface="Arial Narrow" panose="020B0606020202030204" pitchFamily="34" charset="0"/>
              </a:rPr>
              <a:t>Dati corretti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2FA4C59-AD06-612F-A8F6-55A21B591AA7}"/>
              </a:ext>
            </a:extLst>
          </p:cNvPr>
          <p:cNvSpPr txBox="1"/>
          <p:nvPr/>
        </p:nvSpPr>
        <p:spPr>
          <a:xfrm rot="16200000">
            <a:off x="4705350" y="3505200"/>
            <a:ext cx="28860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latin typeface="Arial Narrow" panose="020B0606020202030204" pitchFamily="34" charset="0"/>
              </a:rPr>
              <a:t>Media conteggi giornalieri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21C33E4-3825-FD62-D26E-71E41FA00A8D}"/>
              </a:ext>
            </a:extLst>
          </p:cNvPr>
          <p:cNvSpPr txBox="1"/>
          <p:nvPr/>
        </p:nvSpPr>
        <p:spPr>
          <a:xfrm>
            <a:off x="8582026" y="5543551"/>
            <a:ext cx="7429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latin typeface="Arial Narrow" panose="020B0606020202030204" pitchFamily="34" charset="0"/>
              </a:rPr>
              <a:t>data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306ADD2-3556-4DC6-C159-0087F3F06B60}"/>
              </a:ext>
            </a:extLst>
          </p:cNvPr>
          <p:cNvSpPr/>
          <p:nvPr/>
        </p:nvSpPr>
        <p:spPr>
          <a:xfrm>
            <a:off x="8776137" y="2322786"/>
            <a:ext cx="872359" cy="3111062"/>
          </a:xfrm>
          <a:prstGeom prst="rect">
            <a:avLst/>
          </a:prstGeom>
          <a:solidFill>
            <a:srgbClr val="FFC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B1C4B12-55C6-ABDD-9345-E45E544A690A}"/>
              </a:ext>
            </a:extLst>
          </p:cNvPr>
          <p:cNvSpPr txBox="1"/>
          <p:nvPr/>
        </p:nvSpPr>
        <p:spPr>
          <a:xfrm>
            <a:off x="6537764" y="4224503"/>
            <a:ext cx="242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rial Narrow" panose="020B0606020202030204" pitchFamily="34" charset="0"/>
              </a:rPr>
              <a:t>Indice dell’ attività solare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8910C3A6-7A1E-6DD2-9C25-0964DD4A077F}"/>
              </a:ext>
            </a:extLst>
          </p:cNvPr>
          <p:cNvCxnSpPr>
            <a:cxnSpLocks/>
          </p:cNvCxnSpPr>
          <p:nvPr/>
        </p:nvCxnSpPr>
        <p:spPr>
          <a:xfrm>
            <a:off x="8103475" y="4550978"/>
            <a:ext cx="0" cy="54653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7C10163-7B3D-86E9-34F7-341B60849DC3}"/>
              </a:ext>
            </a:extLst>
          </p:cNvPr>
          <p:cNvSpPr txBox="1"/>
          <p:nvPr/>
        </p:nvSpPr>
        <p:spPr>
          <a:xfrm>
            <a:off x="438151" y="1036256"/>
            <a:ext cx="4871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rial Narrow" panose="020B0606020202030204" pitchFamily="34" charset="0"/>
              </a:rPr>
              <a:t>Correlazione flusso dei muoni – pressione atmosferica</a:t>
            </a:r>
          </a:p>
        </p:txBody>
      </p:sp>
    </p:spTree>
    <p:extLst>
      <p:ext uri="{BB962C8B-B14F-4D97-AF65-F5344CB8AC3E}">
        <p14:creationId xmlns:p14="http://schemas.microsoft.com/office/powerpoint/2010/main" val="1272804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>
            <a:extLst>
              <a:ext uri="{FF2B5EF4-FFF2-40B4-BE49-F238E27FC236}">
                <a16:creationId xmlns:a16="http://schemas.microsoft.com/office/drawing/2014/main" id="{558B0140-6021-75C5-21ED-9036F642C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6272" y="1244956"/>
            <a:ext cx="7030454" cy="50034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Titolo 1">
            <a:extLst>
              <a:ext uri="{FF2B5EF4-FFF2-40B4-BE49-F238E27FC236}">
                <a16:creationId xmlns:a16="http://schemas.microsoft.com/office/drawing/2014/main" id="{024BF886-96FE-09ED-1598-94DFA11FAC18}"/>
              </a:ext>
            </a:extLst>
          </p:cNvPr>
          <p:cNvSpPr txBox="1">
            <a:spLocks/>
          </p:cNvSpPr>
          <p:nvPr/>
        </p:nvSpPr>
        <p:spPr>
          <a:xfrm>
            <a:off x="342900" y="228600"/>
            <a:ext cx="7105650" cy="66669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Calibri Light" panose="020F0302020204030204" pitchFamily="34" charset="0"/>
              </a:rPr>
              <a:t>Misura del fondo ambientale (</a:t>
            </a:r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cs typeface="Calibri Light" panose="020F0302020204030204" pitchFamily="34" charset="0"/>
              </a:rPr>
              <a:t>g</a:t>
            </a:r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Calibri Light" panose="020F0302020204030204" pitchFamily="34" charset="0"/>
              </a:rPr>
              <a:t>)</a:t>
            </a:r>
          </a:p>
        </p:txBody>
      </p:sp>
      <p:pic>
        <p:nvPicPr>
          <p:cNvPr id="3" name="Immagine 2" descr="Immagine che contiene ingegneria, macchina, acciaio, interno&#10;&#10;Il contenuto generato dall'IA potrebbe non essere corretto.">
            <a:extLst>
              <a:ext uri="{FF2B5EF4-FFF2-40B4-BE49-F238E27FC236}">
                <a16:creationId xmlns:a16="http://schemas.microsoft.com/office/drawing/2014/main" id="{3E699C73-6D43-1770-42E6-3425DF3D8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5" r="22083"/>
          <a:stretch/>
        </p:blipFill>
        <p:spPr>
          <a:xfrm rot="5400000">
            <a:off x="119063" y="1923216"/>
            <a:ext cx="4619623" cy="38593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A1AD9F6-83B1-965B-55B6-67339EEBD29B}"/>
              </a:ext>
            </a:extLst>
          </p:cNvPr>
          <p:cNvSpPr txBox="1"/>
          <p:nvPr/>
        </p:nvSpPr>
        <p:spPr>
          <a:xfrm>
            <a:off x="2781300" y="5067300"/>
            <a:ext cx="102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NaI</a:t>
            </a:r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(</a:t>
            </a:r>
            <a:r>
              <a:rPr lang="it-IT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Tl</a:t>
            </a:r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6A5ACC4-974C-CC08-5AB4-A7D768578D1A}"/>
              </a:ext>
            </a:extLst>
          </p:cNvPr>
          <p:cNvSpPr txBox="1"/>
          <p:nvPr/>
        </p:nvSpPr>
        <p:spPr>
          <a:xfrm>
            <a:off x="1895474" y="3381375"/>
            <a:ext cx="2590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PMT+preamplificatore</a:t>
            </a:r>
            <a:endParaRPr lang="it-I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26EEC55-E22B-9DF3-2415-0B9EAF2493ED}"/>
              </a:ext>
            </a:extLst>
          </p:cNvPr>
          <p:cNvSpPr txBox="1"/>
          <p:nvPr/>
        </p:nvSpPr>
        <p:spPr>
          <a:xfrm>
            <a:off x="1781174" y="1638300"/>
            <a:ext cx="1676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Digitalizzatore e alimentatore</a:t>
            </a:r>
          </a:p>
        </p:txBody>
      </p:sp>
    </p:spTree>
    <p:extLst>
      <p:ext uri="{BB962C8B-B14F-4D97-AF65-F5344CB8AC3E}">
        <p14:creationId xmlns:p14="http://schemas.microsoft.com/office/powerpoint/2010/main" val="3932030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92343-A2C7-FB67-1BCD-34DEE608F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1E8BF01-B231-C63E-8A04-4CE1C5C7C78C}"/>
              </a:ext>
            </a:extLst>
          </p:cNvPr>
          <p:cNvSpPr txBox="1"/>
          <p:nvPr/>
        </p:nvSpPr>
        <p:spPr>
          <a:xfrm>
            <a:off x="300633" y="220308"/>
            <a:ext cx="116627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Radioattività</a:t>
            </a:r>
            <a:r>
              <a:rPr kumimoji="0" lang="it-IT" sz="44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 naturale: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la classificazione di Rutherford</a:t>
            </a:r>
            <a:endParaRPr kumimoji="0" lang="it-IT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pic>
        <p:nvPicPr>
          <p:cNvPr id="22" name="Immagine 21" descr="Immagine che contiene testo, schermata, Carattere, linea&#10;&#10;Descrizione generata automaticamente">
            <a:extLst>
              <a:ext uri="{FF2B5EF4-FFF2-40B4-BE49-F238E27FC236}">
                <a16:creationId xmlns:a16="http://schemas.microsoft.com/office/drawing/2014/main" id="{A44E26AB-F016-B0E3-C220-33E220050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0" r="2899" b="6712"/>
          <a:stretch/>
        </p:blipFill>
        <p:spPr>
          <a:xfrm>
            <a:off x="442386" y="1765142"/>
            <a:ext cx="6606114" cy="209248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7F164A3-E246-C218-AEBD-291D03E82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85" y="3937541"/>
            <a:ext cx="6609739" cy="210545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212005B-4BC8-2990-5D64-2400C24F9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6124" y="1762124"/>
            <a:ext cx="3785955" cy="4276726"/>
          </a:xfrm>
          <a:prstGeom prst="rect">
            <a:avLst/>
          </a:prstGeom>
        </p:spPr>
      </p:pic>
      <p:pic>
        <p:nvPicPr>
          <p:cNvPr id="10" name="Immagine 9" descr="Immagine che contiene Viso umano, ritratto, persona, vestiti&#10;&#10;Il contenuto generato dall'IA potrebbe non essere corretto.">
            <a:extLst>
              <a:ext uri="{FF2B5EF4-FFF2-40B4-BE49-F238E27FC236}">
                <a16:creationId xmlns:a16="http://schemas.microsoft.com/office/drawing/2014/main" id="{A2F69968-6246-6F10-DAA8-59CC112F10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274" y="4162425"/>
            <a:ext cx="1756497" cy="2355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FC8A2DC-35C3-5356-73F4-4DB0DDED7D45}"/>
              </a:ext>
            </a:extLst>
          </p:cNvPr>
          <p:cNvSpPr txBox="1"/>
          <p:nvPr/>
        </p:nvSpPr>
        <p:spPr>
          <a:xfrm>
            <a:off x="5124450" y="6210985"/>
            <a:ext cx="5124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Britannic Bold" panose="020B0903060703020204" pitchFamily="34" charset="0"/>
              </a:rPr>
              <a:t>All science is either physics or stamp collecting</a:t>
            </a:r>
            <a:endParaRPr lang="it-IT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87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A3324B4-DBD9-EBF2-F9E6-1E34EDC5D033}"/>
              </a:ext>
            </a:extLst>
          </p:cNvPr>
          <p:cNvSpPr txBox="1"/>
          <p:nvPr/>
        </p:nvSpPr>
        <p:spPr>
          <a:xfrm>
            <a:off x="472083" y="153633"/>
            <a:ext cx="108150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</a:rPr>
              <a:t>Radioattività naturale terrestre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0274986E-343D-1A22-8F1B-9C9AF85A7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14" y="1178693"/>
            <a:ext cx="4791871" cy="27861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9C40662C-16DB-F62A-D4E6-3A6347757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650" y="1171575"/>
            <a:ext cx="5138461" cy="27840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2B2F79F9-1FD6-CA10-AC03-D45083FB4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603" y="4379880"/>
            <a:ext cx="9669094" cy="22130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23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5476503" y="1830692"/>
            <a:ext cx="6552728" cy="45365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88293" y="89198"/>
            <a:ext cx="117003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4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Perché il decadimento (1) 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4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L</a:t>
            </a: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’energia di legame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/>
          <a:srcRect l="-1" t="32150" r="45276"/>
          <a:stretch/>
        </p:blipFill>
        <p:spPr>
          <a:xfrm>
            <a:off x="219919" y="1735485"/>
            <a:ext cx="5085111" cy="472851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l="32048" t="92878" r="35903" b="-509"/>
          <a:stretch/>
        </p:blipFill>
        <p:spPr>
          <a:xfrm>
            <a:off x="974545" y="5695925"/>
            <a:ext cx="2016225" cy="3600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8511" y="2023517"/>
            <a:ext cx="6397337" cy="4199663"/>
          </a:xfrm>
          <a:prstGeom prst="rect">
            <a:avLst/>
          </a:prstGeom>
        </p:spPr>
      </p:pic>
      <p:sp>
        <p:nvSpPr>
          <p:cNvPr id="11" name="Ovale 10"/>
          <p:cNvSpPr/>
          <p:nvPr/>
        </p:nvSpPr>
        <p:spPr>
          <a:xfrm>
            <a:off x="6267450" y="2809875"/>
            <a:ext cx="704816" cy="3905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59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441276" y="2263552"/>
            <a:ext cx="5089999" cy="3456384"/>
            <a:chOff x="767407" y="1412776"/>
            <a:chExt cx="5089999" cy="3456384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7407" y="1412776"/>
              <a:ext cx="5089999" cy="3456384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</p:pic>
        <p:sp>
          <p:nvSpPr>
            <p:cNvPr id="5" name="Rettangolo 4"/>
            <p:cNvSpPr/>
            <p:nvPr/>
          </p:nvSpPr>
          <p:spPr>
            <a:xfrm>
              <a:off x="2783632" y="4005064"/>
              <a:ext cx="1440160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" t="5975" r="6770" b="7232"/>
          <a:stretch/>
        </p:blipFill>
        <p:spPr>
          <a:xfrm>
            <a:off x="5899172" y="1657799"/>
            <a:ext cx="5976664" cy="496855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3916" y="5237584"/>
            <a:ext cx="2625522" cy="14472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Freccia a destra 8"/>
          <p:cNvSpPr/>
          <p:nvPr/>
        </p:nvSpPr>
        <p:spPr>
          <a:xfrm rot="16200000">
            <a:off x="3315036" y="4834422"/>
            <a:ext cx="883515" cy="490348"/>
          </a:xfrm>
          <a:prstGeom prst="right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9F92FF0-A86F-DD58-584E-0523E5A3A7D2}"/>
              </a:ext>
            </a:extLst>
          </p:cNvPr>
          <p:cNvSpPr txBox="1"/>
          <p:nvPr/>
        </p:nvSpPr>
        <p:spPr>
          <a:xfrm>
            <a:off x="350218" y="89198"/>
            <a:ext cx="117003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4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Perché il decadimento (2) 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4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Repulsione coulombiana vs interazione forte</a:t>
            </a:r>
            <a:endParaRPr kumimoji="0" lang="it-IT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itannic Bold" panose="020B09030607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840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F245F5C-CF5A-53BE-B1F0-4301ED148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6700" y="1322684"/>
            <a:ext cx="7991475" cy="5458496"/>
          </a:xfrm>
          <a:prstGeom prst="rect">
            <a:avLst/>
          </a:prstGeom>
        </p:spPr>
      </p:pic>
      <p:pic>
        <p:nvPicPr>
          <p:cNvPr id="8" name="Immagine 7" descr="Immagine che contiene testo, Carattere, schermata, cerchio&#10;&#10;Descrizione generata automaticamente">
            <a:extLst>
              <a:ext uri="{FF2B5EF4-FFF2-40B4-BE49-F238E27FC236}">
                <a16:creationId xmlns:a16="http://schemas.microsoft.com/office/drawing/2014/main" id="{4B314B44-AE80-C3C7-A0C5-41F4FF4644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786" y="4864531"/>
            <a:ext cx="1388110" cy="1531548"/>
          </a:xfrm>
          <a:prstGeom prst="rect">
            <a:avLst/>
          </a:prstGeom>
        </p:spPr>
      </p:pic>
      <p:pic>
        <p:nvPicPr>
          <p:cNvPr id="9" name="Immagine 8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58A81DCF-1EBD-143F-5514-C38BE9566B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695" y="4855379"/>
            <a:ext cx="1387193" cy="1530537"/>
          </a:xfrm>
          <a:prstGeom prst="rect">
            <a:avLst/>
          </a:prstGeom>
        </p:spPr>
      </p:pic>
      <p:sp>
        <p:nvSpPr>
          <p:cNvPr id="10" name="Text Box 10">
            <a:extLst>
              <a:ext uri="{FF2B5EF4-FFF2-40B4-BE49-F238E27FC236}">
                <a16:creationId xmlns:a16="http://schemas.microsoft.com/office/drawing/2014/main" id="{B84A0274-0691-AB82-3A48-DB1B59B0D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5262" y="1237314"/>
            <a:ext cx="407175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118 elementi                                                      92 naturali                                                           26 artificiali (transuranici)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291B413-34EE-6B94-CF6B-4C23E0F58A10}"/>
              </a:ext>
            </a:extLst>
          </p:cNvPr>
          <p:cNvSpPr txBox="1"/>
          <p:nvPr/>
        </p:nvSpPr>
        <p:spPr>
          <a:xfrm>
            <a:off x="213656" y="217251"/>
            <a:ext cx="117398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>
                <a:solidFill>
                  <a:schemeClr val="bg1"/>
                </a:solidFill>
                <a:latin typeface="Britannic Bold" panose="020B0903060703020204" pitchFamily="34" charset="0"/>
              </a:rPr>
              <a:t>La tavola periodica: il catalogo degli elementi</a:t>
            </a:r>
          </a:p>
        </p:txBody>
      </p:sp>
      <p:pic>
        <p:nvPicPr>
          <p:cNvPr id="12" name="Immagine 11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47B8ACF3-D1C2-B0AB-7991-FB5458E8C1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912" y="3260033"/>
            <a:ext cx="1395619" cy="1539834"/>
          </a:xfrm>
          <a:prstGeom prst="rect">
            <a:avLst/>
          </a:prstGeom>
        </p:spPr>
      </p:pic>
      <p:pic>
        <p:nvPicPr>
          <p:cNvPr id="14" name="Immagine 13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50A400D6-1E6E-06A4-D81A-D299136142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292" y="3263239"/>
            <a:ext cx="1389822" cy="1533437"/>
          </a:xfrm>
          <a:prstGeom prst="rect">
            <a:avLst/>
          </a:prstGeom>
        </p:spPr>
      </p:pic>
      <p:pic>
        <p:nvPicPr>
          <p:cNvPr id="16" name="Immagine 15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B2CCB264-E47C-050F-C2ED-20AF042E83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337" y="4858167"/>
            <a:ext cx="1401193" cy="1545983"/>
          </a:xfrm>
          <a:prstGeom prst="rect">
            <a:avLst/>
          </a:prstGeom>
        </p:spPr>
      </p:pic>
      <p:pic>
        <p:nvPicPr>
          <p:cNvPr id="18" name="Immagine 17" descr="Immagine che contiene testo, schermata, Carattere, cerchio&#10;&#10;Il contenuto generato dall'IA potrebbe non essere corretto.">
            <a:extLst>
              <a:ext uri="{FF2B5EF4-FFF2-40B4-BE49-F238E27FC236}">
                <a16:creationId xmlns:a16="http://schemas.microsoft.com/office/drawing/2014/main" id="{9378142C-447F-D76B-5873-77E7B1432B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077" y="3263967"/>
            <a:ext cx="1385680" cy="1528867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BC6EF79-5A6C-36F5-44B7-3F0D4BE3586E}"/>
              </a:ext>
            </a:extLst>
          </p:cNvPr>
          <p:cNvSpPr txBox="1"/>
          <p:nvPr/>
        </p:nvSpPr>
        <p:spPr>
          <a:xfrm>
            <a:off x="7784824" y="2657926"/>
            <a:ext cx="20449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Isotopi!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3934787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7EC91-D0F6-581E-113B-535300358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43FABA2-169A-98F6-8EB4-6C25E88AB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6788" y="721830"/>
            <a:ext cx="8967079" cy="6010275"/>
          </a:xfrm>
          <a:prstGeom prst="rect">
            <a:avLst/>
          </a:prstGeom>
        </p:spPr>
      </p:pic>
      <p:sp>
        <p:nvSpPr>
          <p:cNvPr id="7" name="Text Box 23">
            <a:extLst>
              <a:ext uri="{FF2B5EF4-FFF2-40B4-BE49-F238E27FC236}">
                <a16:creationId xmlns:a16="http://schemas.microsoft.com/office/drawing/2014/main" id="{46F2AE02-4FAB-E864-99E0-504F6D3F3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8356" y="2906171"/>
            <a:ext cx="3501277" cy="1015663"/>
          </a:xfrm>
          <a:prstGeom prst="rect">
            <a:avLst/>
          </a:prstGeom>
          <a:solidFill>
            <a:srgbClr val="FFFF00">
              <a:alpha val="5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</a:t>
            </a: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uLnTx/>
                <a:uFillTx/>
                <a:latin typeface="Britannic Bold" panose="020B0903060703020204" pitchFamily="34" charset="0"/>
                <a:cs typeface="Calibri" panose="020F0502020204030204" pitchFamily="34" charset="0"/>
              </a:rPr>
              <a:t>3300 nuclidi conosciuti attraverso reazioni nucleari  con gli acceleratori di ioni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BA38EC61-C458-A1BF-95BF-4A1F8565AEAC}"/>
              </a:ext>
            </a:extLst>
          </p:cNvPr>
          <p:cNvSpPr txBox="1">
            <a:spLocks/>
          </p:cNvSpPr>
          <p:nvPr/>
        </p:nvSpPr>
        <p:spPr>
          <a:xfrm>
            <a:off x="191343" y="188640"/>
            <a:ext cx="11591081" cy="5040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Calibri" panose="020F0502020204030204" pitchFamily="34" charset="0"/>
              </a:rPr>
              <a:t>La carta dei nuclidi: il catalogo dei nuclei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793CB3D7-2986-937D-7E34-114809389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9812" y="1268622"/>
            <a:ext cx="428218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339 nuclidi naturali                                             255 stabili                                                                                                   33 primordiali radioattivi                                                                        51 non primordiali radioattivi</a:t>
            </a:r>
          </a:p>
        </p:txBody>
      </p:sp>
    </p:spTree>
    <p:extLst>
      <p:ext uri="{BB962C8B-B14F-4D97-AF65-F5344CB8AC3E}">
        <p14:creationId xmlns:p14="http://schemas.microsoft.com/office/powerpoint/2010/main" val="1045841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71E70A7-EEE1-7971-03E5-D8D6985905C0}"/>
              </a:ext>
            </a:extLst>
          </p:cNvPr>
          <p:cNvSpPr txBox="1"/>
          <p:nvPr/>
        </p:nvSpPr>
        <p:spPr>
          <a:xfrm>
            <a:off x="138708" y="0"/>
            <a:ext cx="108150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 Digressione: le dimensioni in gioco</a:t>
            </a:r>
            <a:endParaRPr kumimoji="0" lang="it-IT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E8A22F3-D2F6-87D9-FA9B-597BBDBF4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855517"/>
            <a:ext cx="6438900" cy="2835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E6C310AD-0025-154B-82A3-C28313ADA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281" y="3790064"/>
            <a:ext cx="6431837" cy="2859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DCC95A17-F5D2-A9E7-7E5D-FF985CFF9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7878" y="2027572"/>
            <a:ext cx="5102794" cy="25361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6B5D1540-08CB-C791-8171-144B812490D5}"/>
              </a:ext>
            </a:extLst>
          </p:cNvPr>
          <p:cNvSpPr txBox="1"/>
          <p:nvPr/>
        </p:nvSpPr>
        <p:spPr>
          <a:xfrm>
            <a:off x="6896100" y="3657600"/>
            <a:ext cx="3524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b="1" dirty="0">
                <a:latin typeface="Arial Narrow" panose="020B0606020202030204" pitchFamily="34" charset="0"/>
              </a:rPr>
              <a:t>Hz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26B61D2-9AC1-6B68-B151-ACCE630E82C8}"/>
              </a:ext>
            </a:extLst>
          </p:cNvPr>
          <p:cNvSpPr txBox="1"/>
          <p:nvPr/>
        </p:nvSpPr>
        <p:spPr>
          <a:xfrm>
            <a:off x="6953250" y="2581274"/>
            <a:ext cx="2762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b="1" dirty="0">
                <a:latin typeface="Arial Narrow" panose="020B0606020202030204" pitchFamily="34" charset="0"/>
              </a:rPr>
              <a:t>m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65E579C5-6AD6-A452-E814-5BB85AF6C61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4866"/>
          <a:stretch/>
        </p:blipFill>
        <p:spPr>
          <a:xfrm>
            <a:off x="6872659" y="4682332"/>
            <a:ext cx="5179569" cy="9945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3" name="Freccia destra con strisce 22">
            <a:extLst>
              <a:ext uri="{FF2B5EF4-FFF2-40B4-BE49-F238E27FC236}">
                <a16:creationId xmlns:a16="http://schemas.microsoft.com/office/drawing/2014/main" id="{ADAF45B5-EB78-2FB0-8068-0A30C39F0A84}"/>
              </a:ext>
            </a:extLst>
          </p:cNvPr>
          <p:cNvSpPr/>
          <p:nvPr/>
        </p:nvSpPr>
        <p:spPr>
          <a:xfrm rot="5400000">
            <a:off x="9194006" y="4307685"/>
            <a:ext cx="647699" cy="395288"/>
          </a:xfrm>
          <a:prstGeom prst="stripedRightArrow">
            <a:avLst/>
          </a:prstGeom>
          <a:solidFill>
            <a:srgbClr val="08AC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3640136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637</Words>
  <Application>Microsoft Office PowerPoint</Application>
  <PresentationFormat>Widescreen</PresentationFormat>
  <Paragraphs>136</Paragraphs>
  <Slides>29</Slides>
  <Notes>14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29</vt:i4>
      </vt:variant>
    </vt:vector>
  </HeadingPairs>
  <TitlesOfParts>
    <vt:vector size="41" baseType="lpstr">
      <vt:lpstr>ADLaM Display</vt:lpstr>
      <vt:lpstr>Aptos</vt:lpstr>
      <vt:lpstr>Arial</vt:lpstr>
      <vt:lpstr>Arial Narrow</vt:lpstr>
      <vt:lpstr>Britannic Bold</vt:lpstr>
      <vt:lpstr>Calibri</vt:lpstr>
      <vt:lpstr>Calibri Light</vt:lpstr>
      <vt:lpstr>Cambria Math</vt:lpstr>
      <vt:lpstr>Symbol</vt:lpstr>
      <vt:lpstr>Wingdings</vt:lpstr>
      <vt:lpstr>1_Tema di Office</vt:lpstr>
      <vt:lpstr>Default Design</vt:lpstr>
      <vt:lpstr>Introduzione al modulo: «Dalla Terra e dallo Spazio (Tema A)» Stage LNL 2025 </vt:lpstr>
      <vt:lpstr>La radioattività naturale: cenni storici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Radionuclidi Primordiali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L’Interazione Radiazione - Materia</vt:lpstr>
      <vt:lpstr>Presentazione standard di PowerPoint</vt:lpstr>
      <vt:lpstr>Misura dell’energia depositata dalle radiazioni (I)</vt:lpstr>
      <vt:lpstr>Misura dell’energia depositata dalle radiazioni (II)</vt:lpstr>
      <vt:lpstr>Risposta di un rivelatore ai fotoni (raggi g)</vt:lpstr>
      <vt:lpstr>Rivelatori a Scintillazione (I)</vt:lpstr>
      <vt:lpstr>Presentazione standard di PowerPoint</vt:lpstr>
      <vt:lpstr>Meccanismo di scintillazione nei materiali inorganici</vt:lpstr>
      <vt:lpstr>Meccanismo di scintillazione nei materiali organici</vt:lpstr>
      <vt:lpstr>La raccolta della luce di scintillazione: il fotomoltiplicatore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 Cinausero</dc:creator>
  <cp:lastModifiedBy>Marco Cinausero</cp:lastModifiedBy>
  <cp:revision>52</cp:revision>
  <dcterms:created xsi:type="dcterms:W3CDTF">2025-01-28T07:36:17Z</dcterms:created>
  <dcterms:modified xsi:type="dcterms:W3CDTF">2025-06-15T19:08:54Z</dcterms:modified>
</cp:coreProperties>
</file>